
<file path=[Content_Types].xml><?xml version="1.0" encoding="utf-8"?>
<ns0:Types xmlns:ns0="http://schemas.openxmlformats.org/package/2006/content-types">
  <ns0:Default Extension="xml" ContentType="application/xml"/>
  <ns0:Default Extension="rels" ContentType="application/vnd.openxmlformats-package.relationships+xml"/>
  <ns0:Default Extension="jpeg" ContentType="image/jpeg"/>
  <ns0:Default Extension="jpg" ContentType="image/jpg"/>
  <ns0:Default Extension="svg" ContentType="image/svg+xml"/>
  <ns0:Default Extension="png" ContentType="image/png"/>
  <ns0:Default Extension="gif" ContentType="image/gif"/>
  <ns0:Default Extension="m4v" ContentType="video/mp4"/>
  <ns0:Default Extension="mp4" ContentType="video/mp4"/>
  <ns0:Default Extension="vml" ContentType="application/vnd.openxmlformats-officedocument.vmlDrawing"/>
  <ns0:Default Extension="xlsx" ContentType="application/vnd.openxmlformats-officedocument.spreadsheetml.sheet"/>
  <ns0:Override PartName="/ppt/presentation.xml" ContentType="application/vnd.openxmlformats-officedocument.presentationml.presentation.main+xml"/>
  <ns0:Override PartName="/ppt/notesMasters/notesMaster1.xml" ContentType="application/vnd.openxmlformats-officedocument.presentationml.notesMaster+xml"/>
  <ns0:Override PartName="/ppt/slideMasters/slideMaster1.xml" ContentType="application/vnd.openxmlformats-officedocument.presentationml.slideMaster+xml"/>
  <ns0:Override PartName="/ppt/slides/slide1.xml" ContentType="application/vnd.openxmlformats-officedocument.presentationml.slide+xml"/>
  <ns0:Override PartName="/ppt/slideMasters/slideMaster2.xml" ContentType="application/vnd.openxmlformats-officedocument.presentationml.slideMaster+xml"/>
  <ns0:Override PartName="/ppt/slides/slide2.xml" ContentType="application/vnd.openxmlformats-officedocument.presentationml.slide+xml"/>
  <ns0:Override PartName="/ppt/slideMasters/slideMaster3.xml" ContentType="application/vnd.openxmlformats-officedocument.presentationml.slideMaster+xml"/>
  <ns0:Override PartName="/ppt/slides/slide3.xml" ContentType="application/vnd.openxmlformats-officedocument.presentationml.slide+xml"/>
  <ns0:Override PartName="/ppt/slideMasters/slideMaster4.xml" ContentType="application/vnd.openxmlformats-officedocument.presentationml.slideMaster+xml"/>
  <ns0:Override PartName="/ppt/slides/slide4.xml" ContentType="application/vnd.openxmlformats-officedocument.presentationml.slide+xml"/>
  <ns0:Override PartName="/ppt/slideMasters/slideMaster5.xml" ContentType="application/vnd.openxmlformats-officedocument.presentationml.slideMaster+xml"/>
  <ns0:Override PartName="/ppt/slides/slide5.xml" ContentType="application/vnd.openxmlformats-officedocument.presentationml.slide+xml"/>
  <ns0:Override PartName="/ppt/slideMasters/slideMaster6.xml" ContentType="application/vnd.openxmlformats-officedocument.presentationml.slideMaster+xml"/>
  <ns0:Override PartName="/ppt/slides/slide6.xml" ContentType="application/vnd.openxmlformats-officedocument.presentationml.slide+xml"/>
  <ns0:Override PartName="/ppt/slideMasters/slideMaster7.xml" ContentType="application/vnd.openxmlformats-officedocument.presentationml.slideMaster+xml"/>
  <ns0:Override PartName="/ppt/slides/slide7.xml" ContentType="application/vnd.openxmlformats-officedocument.presentationml.slide+xml"/>
  <ns0:Override PartName="/ppt/slideMasters/slideMaster8.xml" ContentType="application/vnd.openxmlformats-officedocument.presentationml.slideMaster+xml"/>
  <ns0:Override PartName="/ppt/slides/slide8.xml" ContentType="application/vnd.openxmlformats-officedocument.presentationml.slide+xml"/>
  <ns0:Override PartName="/ppt/slideMasters/slideMaster9.xml" ContentType="application/vnd.openxmlformats-officedocument.presentationml.slideMaster+xml"/>
  <ns0:Override PartName="/ppt/slides/slide9.xml" ContentType="application/vnd.openxmlformats-officedocument.presentationml.slide+xml"/>
  <ns0:Override PartName="/ppt/slideMasters/slideMaster10.xml" ContentType="application/vnd.openxmlformats-officedocument.presentationml.slideMaster+xml"/>
  <ns0:Override PartName="/ppt/slides/slide10.xml" ContentType="application/vnd.openxmlformats-officedocument.presentationml.slide+xml"/>
  <ns0:Override PartName="/ppt/slideMasters/slideMaster11.xml" ContentType="application/vnd.openxmlformats-officedocument.presentationml.slideMaster+xml"/>
  <ns0:Override PartName="/ppt/slides/slide11.xml" ContentType="application/vnd.openxmlformats-officedocument.presentationml.slide+xml"/>
  <ns0:Override PartName="/ppt/slideMasters/slideMaster12.xml" ContentType="application/vnd.openxmlformats-officedocument.presentationml.slideMaster+xml"/>
  <ns0:Override PartName="/ppt/slides/slide12.xml" ContentType="application/vnd.openxmlformats-officedocument.presentationml.slide+xml"/>
  <ns0:Override PartName="/ppt/slideMasters/slideMaster13.xml" ContentType="application/vnd.openxmlformats-officedocument.presentationml.slideMaster+xml"/>
  <ns0:Override PartName="/ppt/slides/slide13.xml" ContentType="application/vnd.openxmlformats-officedocument.presentationml.slide+xml"/>
  <ns0:Override PartName="/ppt/slideMasters/slideMaster14.xml" ContentType="application/vnd.openxmlformats-officedocument.presentationml.slideMaster+xml"/>
  <ns0:Override PartName="/ppt/slides/slide14.xml" ContentType="application/vnd.openxmlformats-officedocument.presentationml.slide+xml"/>
  <ns0:Override PartName="/ppt/slideMasters/slideMaster15.xml" ContentType="application/vnd.openxmlformats-officedocument.presentationml.slideMaster+xml"/>
  <ns0:Override PartName="/ppt/slides/slide15.xml" ContentType="application/vnd.openxmlformats-officedocument.presentationml.slide+xml"/>
  <ns0:Override PartName="/ppt/slideMasters/slideMaster16.xml" ContentType="application/vnd.openxmlformats-officedocument.presentationml.slideMaster+xml"/>
  <ns0:Override PartName="/ppt/slides/slide16.xml" ContentType="application/vnd.openxmlformats-officedocument.presentationml.slide+xml"/>
  <ns0:Override PartName="/ppt/slideMasters/slideMaster17.xml" ContentType="application/vnd.openxmlformats-officedocument.presentationml.slideMaster+xml"/>
  <ns0:Override PartName="/ppt/slides/slide17.xml" ContentType="application/vnd.openxmlformats-officedocument.presentationml.slide+xml"/>
  <ns0:Override PartName="/ppt/slideMasters/slideMaster18.xml" ContentType="application/vnd.openxmlformats-officedocument.presentationml.slideMaster+xml"/>
  <ns0:Override PartName="/ppt/slides/slide18.xml" ContentType="application/vnd.openxmlformats-officedocument.presentationml.slide+xml"/>
  <ns0:Override PartName="/ppt/slideMasters/slideMaster19.xml" ContentType="application/vnd.openxmlformats-officedocument.presentationml.slideMaster+xml"/>
  <ns0:Override PartName="/ppt/slides/slide19.xml" ContentType="application/vnd.openxmlformats-officedocument.presentationml.slide+xml"/>
  <ns0:Override PartName="/ppt/slideMasters/slideMaster20.xml" ContentType="application/vnd.openxmlformats-officedocument.presentationml.slideMaster+xml"/>
  <ns0:Override PartName="/ppt/slides/slide20.xml" ContentType="application/vnd.openxmlformats-officedocument.presentationml.slide+xml"/>
  <ns0:Override PartName="/ppt/presProps.xml" ContentType="application/vnd.openxmlformats-officedocument.presentationml.presProps+xml"/>
  <ns0:Override PartName="/ppt/viewProps.xml" ContentType="application/vnd.openxmlformats-officedocument.presentationml.viewProps+xml"/>
  <ns0:Override PartName="/ppt/theme/theme1.xml" ContentType="application/vnd.openxmlformats-officedocument.theme+xml"/>
  <ns0:Override PartName="/ppt/tableStyles.xml" ContentType="application/vnd.openxmlformats-officedocument.presentationml.tableStyles+xml"/>
  <ns0:Override PartName="/ppt/slideLayouts/slideLayout1.xml" ContentType="application/vnd.openxmlformats-officedocument.presentationml.slideLayout+xml"/>
  <ns0:Override PartName="/ppt/notesSlides/notesSlide1.xml" ContentType="application/vnd.openxmlformats-officedocument.presentationml.notesSlide+xml"/>
  <ns0:Override PartName="/ppt/notesSlides/notesSlide2.xml" ContentType="application/vnd.openxmlformats-officedocument.presentationml.notesSlide+xml"/>
  <ns0:Override PartName="/ppt/notesSlides/notesSlide3.xml" ContentType="application/vnd.openxmlformats-officedocument.presentationml.notesSlide+xml"/>
  <ns0:Override PartName="/ppt/notesSlides/notesSlide4.xml" ContentType="application/vnd.openxmlformats-officedocument.presentationml.notesSlide+xml"/>
  <ns0:Override PartName="/ppt/notesSlides/notesSlide5.xml" ContentType="application/vnd.openxmlformats-officedocument.presentationml.notesSlide+xml"/>
  <ns0:Override PartName="/ppt/notesSlides/notesSlide6.xml" ContentType="application/vnd.openxmlformats-officedocument.presentationml.notesSlide+xml"/>
  <ns0:Override PartName="/ppt/notesSlides/notesSlide7.xml" ContentType="application/vnd.openxmlformats-officedocument.presentationml.notesSlide+xml"/>
  <ns0:Override PartName="/ppt/notesSlides/notesSlide8.xml" ContentType="application/vnd.openxmlformats-officedocument.presentationml.notesSlide+xml"/>
  <ns0:Override PartName="/ppt/notesSlides/notesSlide9.xml" ContentType="application/vnd.openxmlformats-officedocument.presentationml.notesSlide+xml"/>
  <ns0:Override PartName="/ppt/notesSlides/notesSlide10.xml" ContentType="application/vnd.openxmlformats-officedocument.presentationml.notesSlide+xml"/>
  <ns0:Override PartName="/ppt/notesSlides/notesSlide11.xml" ContentType="application/vnd.openxmlformats-officedocument.presentationml.notesSlide+xml"/>
  <ns0:Override PartName="/ppt/notesSlides/notesSlide12.xml" ContentType="application/vnd.openxmlformats-officedocument.presentationml.notesSlide+xml"/>
  <ns0:Override PartName="/ppt/notesSlides/notesSlide13.xml" ContentType="application/vnd.openxmlformats-officedocument.presentationml.notesSlide+xml"/>
  <ns0:Override PartName="/ppt/notesSlides/notesSlide14.xml" ContentType="application/vnd.openxmlformats-officedocument.presentationml.notesSlide+xml"/>
  <ns0:Override PartName="/ppt/notesSlides/notesSlide15.xml" ContentType="application/vnd.openxmlformats-officedocument.presentationml.notesSlide+xml"/>
  <ns0:Override PartName="/ppt/notesSlides/notesSlide16.xml" ContentType="application/vnd.openxmlformats-officedocument.presentationml.notesSlide+xml"/>
  <ns0:Override PartName="/ppt/notesSlides/notesSlide17.xml" ContentType="application/vnd.openxmlformats-officedocument.presentationml.notesSlide+xml"/>
  <ns0:Override PartName="/ppt/notesSlides/notesSlide18.xml" ContentType="application/vnd.openxmlformats-officedocument.presentationml.notesSlide+xml"/>
  <ns0:Override PartName="/ppt/notesSlides/notesSlide19.xml" ContentType="application/vnd.openxmlformats-officedocument.presentationml.notesSlide+xml"/>
  <ns0:Override PartName="/ppt/notesSlides/notesSlide20.xml" ContentType="application/vnd.openxmlformats-officedocument.presentationml.notesSlide+xml"/>
  <ns0:Override PartName="/docProps/core.xml" ContentType="application/vnd.openxmlformats-package.core-properties+xml"/>
  <ns0:Override PartName="/docProps/app.xml" ContentType="application/vnd.openxmlformats-officedocument.extended-properties+xml"/>
  <ns0:Override PartName="/ppt/webextensions/taskpanes.xml" ContentType="application/vnd.ms-office.webextensiontaskpanes+xml"/>
  <ns0:Override PartName="/ppt/webextensions/webextension1.xml" ContentType="application/vnd.ms-office.webextension+xml"/>
</ns0:Types>
</file>

<file path=_rels/.rels><?xml version='1.0' encoding='UTF-8'?>
<ns0:Relationships xmlns:ns0="http://schemas.openxmlformats.org/package/2006/relationships">
		<ns0:Relationship Id="rId1" Type="http://schemas.openxmlformats.org/officeDocument/2006/relationships/extended-properties" Target="docProps/app.xml" />
		<ns0:Relationship Id="rId2" Type="http://schemas.openxmlformats.org/package/2006/relationships/metadata/core-properties" Target="docProps/core.xml" />
		<ns0:Relationship Id="rId3" Type="http://schemas.openxmlformats.org/officeDocument/2006/relationships/officeDocument" Target="ppt/presentation.xml" />
		<ns0:Relationship Id="rId4" Type="http://schemas.microsoft.com/office/2011/relationships/webextensiontaskpanes" Target="ppt/webextensions/taskpanes.xml" /></ns0: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introductions. Explain that the workshop combines four widely used frameworks into one practical model, and that participants will leave with a scored maturity profile and a draft 90-day plan. Materials: the playbook, the blank self-assessment workbook and two worked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three hours plus breaks. Sections 03 and 04 are hands-on: participants use the self-assessment workbook in mixed groups. Ask everyone to have the workbook open before section 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problem with data. The gap is not access to AI; it is moving from pilots to production value. Highlight the Gartner prediction on agentic cancellations and its three causes: cost, unclear value and weak risk controls. Each of these maps to a part of the framework we will 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a quick show of hands or a sticky-note vote on the five causes. Keep the results visible: you will compare them with the self-assessment results later. Each cause maps to a CAF-AI perspective: value to Business, data to Platform, governance to Governance, people to People, discipline to Operations.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model from top to bottom. Value is the outcome everything traces back to. CAF-AI gives six pillars of capability. Underneath, three cross-cutting layers: guardrails from NIST and ISO, people change from ADKAR, and diagnosis from the maturity model. Every workstream should be able to name its pillar, its guardrail obligations, its people impact and its current maturity.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no single framework covers the whole problem. CAF-AI is light on change management; NIST and ISO manage risk but do not create value; maturity models diagnose but do not prescribe; ADKAR drives individual change but ignores technology. Combined, they cover the full picture.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repeats for each wave of use cases. Point out that every phase ends with a governance gate, which is how NIST and ISO plug into delivery, and that each phase has a dominant ADKAR focus. Governance built into the gates is what lets low-risk work move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Levels align broadly with common analyst models such as Gartner’s five-level model and MIT CISR’s four stages, with neutral names. Ask participants to guess privately where their organisation sits before scoring, then compare later with the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ceiling rule is the most important idea in the assessment. Strategy, people, platform and operations can be ahead, but weak governance, data or security will eventually stop scale or cause incidents. The workbook calculates both the average-based level and the ceiling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Circulate while groups score. Push for evidence behind every 4 or 5. If groups get stuck, point them to the Level Guide sheet. In the debrief, ask each group for its overall level under the ceiling rule and its weakest dimension, and compare with the vote from slide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Northwind has a board-approved strategy and nine use cases heading to production, but retrieval ignores document permissions and its service agent uses a shared account with broad CRM write access. The ceiling rule pulls it to Level 1. Contoso has mature controls and a complete AI inventory, but only about 9% of 4,000 licensed staff use the assistant weekly, and one committee reviews every request with an 11-week average approval.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statement 10 in the Contoso example: governance scores Level 4 overall, but risk tiering scores 2. Strong controls applied without proportion block value as surely as having no controls. This is the most common surprise for regulated customers.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Hide the Results, Action Plan and Example Notes sheets before handing out the workbooks. Groups usually over-estimate Northwind because of its strong strategy, and under-estimate Contoso’s people problem. Use the Example Notes sheet for the reveal.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participants to place their current or planned agents on this ladder. Most production value today sits at L1 and L2. Many successful agentic solutions are mostly deterministic workflows with model-driven steps, which are easier to test, explain and control. Watch for agent-washing: products marketed as agents that are really chatbots or scripts.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Policies on paper are not enough for agents. These eight controls should be in place before any agent gets write access to business systems. Ask: which of these do your current pilots already have? Agent identity and scoped permissions are the most commonly missing, as in the Northwind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published tiering scheme is the single most effective way to make governance fast. This is the fix for Contoso’s compliance freeze. Mention the EU AI Act risk tiers as context, and remind participants to confirm current regulatory dates with legal counsel.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Language models cannot reliably separate instructions from data, so any content an agent reads can try to steer it. That is why least privilege matters more for agents than for chat. On operations: evaluation is the most important engineering practice for generative AI. Treat golden datasets like test suites.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group’s maturity result from Exercise 1 to choose the starting column. Each phase ends with exit criteria that act as a governance gate. The full plan, with workstreams for each CAF-AI perspective, is in Section 10 of the playbook.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each participant to pick the one principle their organisation most needs to act on, and write it on the commitment card. These are taken from Section 10.4 of the playbook.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each group to share one commitment for the next 30 days. Share the playbook and workbooks after the session. Offer a follow-up roadmap session to turn the Action Plan sheet into a funded 90-day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image" Target="../media/image-4-3.png"/><Relationship Id="rId4" Type="http://schemas.openxmlformats.org/officeDocument/2006/relationships/image" Target="../media/image-4-4.sv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4-7.png"/><Relationship Id="rId8" Type="http://schemas.openxmlformats.org/officeDocument/2006/relationships/image" Target="../media/image-4-8.svg"/><Relationship Id="rId9" Type="http://schemas.openxmlformats.org/officeDocument/2006/relationships/image" Target="../media/image-4-9.png"/><Relationship Id="rId10" Type="http://schemas.openxmlformats.org/officeDocument/2006/relationships/image" Target="../media/image-4-10.svg"/><Relationship Id="rId11" Type="http://schemas.openxmlformats.org/officeDocument/2006/relationships/slideLayout" Target="../slideLayouts/slideLayout1.xml"/><Relationship Id="rId1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7.png"/><Relationship Id="rId8" Type="http://schemas.openxmlformats.org/officeDocument/2006/relationships/image" Target="../media/image-6-8.sv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image" Target="../media/image-9-4.svg"/><Relationship Id="rId5" Type="http://schemas.openxmlformats.org/officeDocument/2006/relationships/image" Target="../media/image-9-5.png"/><Relationship Id="rId6" Type="http://schemas.openxmlformats.org/officeDocument/2006/relationships/image" Target="../media/image-9-6.svg"/><Relationship Id="rId7" Type="http://schemas.openxmlformats.org/officeDocument/2006/relationships/image" Target="../media/image-9-7.png"/><Relationship Id="rId8" Type="http://schemas.openxmlformats.org/officeDocument/2006/relationships/image" Target="../media/image-9-8.svg"/><Relationship Id="rId9" Type="http://schemas.openxmlformats.org/officeDocument/2006/relationships/image" Target="../media/image-9-9.png"/><Relationship Id="rId10" Type="http://schemas.openxmlformats.org/officeDocument/2006/relationships/image" Target="../media/image-9-10.svg"/><Relationship Id="rId11" Type="http://schemas.openxmlformats.org/officeDocument/2006/relationships/image" Target="../media/image-9-11.png"/><Relationship Id="rId12" Type="http://schemas.openxmlformats.org/officeDocument/2006/relationships/image" Target="../media/image-9-12.svg"/><Relationship Id="rId13" Type="http://schemas.openxmlformats.org/officeDocument/2006/relationships/image" Target="../media/image-9-13.png"/><Relationship Id="rId14" Type="http://schemas.openxmlformats.org/officeDocument/2006/relationships/image" Target="../media/image-9-14.svg"/><Relationship Id="rId15" Type="http://schemas.openxmlformats.org/officeDocument/2006/relationships/image" Target="../media/image-9-15.png"/><Relationship Id="rId16" Type="http://schemas.openxmlformats.org/officeDocument/2006/relationships/image" Target="../media/image-9-16.svg"/><Relationship Id="rId17" Type="http://schemas.openxmlformats.org/officeDocument/2006/relationships/slideLayout" Target="../slideLayouts/slideLayout1.xml"/><Relationship Id="rId1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image" Target="../media/image-15-4.svg"/><Relationship Id="rId5" Type="http://schemas.openxmlformats.org/officeDocument/2006/relationships/image" Target="../media/image-15-5.png"/><Relationship Id="rId6" Type="http://schemas.openxmlformats.org/officeDocument/2006/relationships/image" Target="../media/image-15-6.svg"/><Relationship Id="rId7" Type="http://schemas.openxmlformats.org/officeDocument/2006/relationships/image" Target="../media/image-15-7.png"/><Relationship Id="rId8" Type="http://schemas.openxmlformats.org/officeDocument/2006/relationships/image" Target="../media/image-15-8.svg"/><Relationship Id="rId9" Type="http://schemas.openxmlformats.org/officeDocument/2006/relationships/image" Target="../media/image-15-9.png"/><Relationship Id="rId10" Type="http://schemas.openxmlformats.org/officeDocument/2006/relationships/image" Target="../media/image-15-10.svg"/><Relationship Id="rId11" Type="http://schemas.openxmlformats.org/officeDocument/2006/relationships/image" Target="../media/image-15-11.png"/><Relationship Id="rId12" Type="http://schemas.openxmlformats.org/officeDocument/2006/relationships/image" Target="../media/image-15-12.svg"/><Relationship Id="rId13" Type="http://schemas.openxmlformats.org/officeDocument/2006/relationships/image" Target="../media/image-15-13.png"/><Relationship Id="rId14" Type="http://schemas.openxmlformats.org/officeDocument/2006/relationships/image" Target="../media/image-15-14.svg"/><Relationship Id="rId15" Type="http://schemas.openxmlformats.org/officeDocument/2006/relationships/image" Target="../media/image-15-15.png"/><Relationship Id="rId16" Type="http://schemas.openxmlformats.org/officeDocument/2006/relationships/image" Target="../media/image-15-16.svg"/><Relationship Id="rId17" Type="http://schemas.openxmlformats.org/officeDocument/2006/relationships/slideLayout" Target="../slideLayouts/slideLayout1.xml"/><Relationship Id="rId1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image" Target="../media/image-17-3.png"/><Relationship Id="rId4" Type="http://schemas.openxmlformats.org/officeDocument/2006/relationships/image" Target="../media/image-17-4.sv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image" Target="../media/image-20-4.svg"/><Relationship Id="rId5" Type="http://schemas.openxmlformats.org/officeDocument/2006/relationships/image" Target="../media/image-20-5.png"/><Relationship Id="rId6" Type="http://schemas.openxmlformats.org/officeDocument/2006/relationships/image" Target="../media/image-20-6.sv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3A5F"/>
        </a:solidFill>
      </p:bgPr>
    </p:bg>
    <p:spTree>
      <p:nvGrpSpPr>
        <p:cNvPr id="1" name=""/>
        <p:cNvGrpSpPr/>
        <p:nvPr/>
      </p:nvGrpSpPr>
      <p:grpSpPr>
        <a:xfrm>
          <a:off x="0" y="0"/>
          <a:ext cx="0" cy="0"/>
          <a:chOff x="0" y="0"/>
          <a:chExt cx="0" cy="0"/>
        </a:xfrm>
      </p:grpSpPr>
      <p:sp>
        <p:nvSpPr>
          <p:cNvPr id="2" name="Shape 0"/>
          <p:cNvSpPr/>
          <p:nvPr/>
        </p:nvSpPr>
        <p:spPr>
          <a:xfrm>
            <a:off x="8549640" y="0"/>
            <a:ext cx="594360" cy="5143500"/>
          </a:xfrm>
          <a:prstGeom prst="rect">
            <a:avLst/>
          </a:prstGeom>
          <a:solidFill>
            <a:srgbClr val="0F8B7D"/>
          </a:solidFill>
          <a:ln w="12700">
            <a:solidFill>
              <a:srgbClr val="0F8B7D"/>
            </a:solidFill>
            <a:prstDash val="solid"/>
          </a:ln>
        </p:spPr>
      </p:sp>
      <p:sp>
        <p:nvSpPr>
          <p:cNvPr id="3" name="Shape 1"/>
          <p:cNvSpPr/>
          <p:nvPr/>
        </p:nvSpPr>
        <p:spPr>
          <a:xfrm>
            <a:off x="8549640" y="0"/>
            <a:ext cx="594360" cy="1097280"/>
          </a:xfrm>
          <a:prstGeom prst="rect">
            <a:avLst/>
          </a:prstGeom>
          <a:solidFill>
            <a:srgbClr val="F2A33A"/>
          </a:solidFill>
          <a:ln w="12700">
            <a:solidFill>
              <a:srgbClr val="F2A33A"/>
            </a:solidFill>
            <a:prstDash val="solid"/>
          </a:ln>
        </p:spPr>
      </p:sp>
      <p:sp>
        <p:nvSpPr>
          <p:cNvPr id="4" name="Text 2"/>
          <p:cNvSpPr/>
          <p:nvPr/>
        </p:nvSpPr>
        <p:spPr>
          <a:xfrm>
            <a:off x="640080" y="960120"/>
            <a:ext cx="4572000" cy="320040"/>
          </a:xfrm>
          <a:prstGeom prst="rect">
            <a:avLst/>
          </a:prstGeom>
          <a:noFill/>
          <a:ln/>
        </p:spPr>
        <p:txBody>
          <a:bodyPr wrap="square" lIns="0" tIns="0" rIns="0" bIns="0" rtlCol="0" anchor="t"/>
          <a:lstStyle/>
          <a:p>
            <a:pPr indent="0" marL="0">
              <a:buNone/>
            </a:pPr>
            <a:r>
              <a:rPr lang="en-US" sz="1400" b="1" spc="400" kern="0" dirty="0">
                <a:solidFill>
                  <a:srgbClr val="F2A33A"/>
                </a:solidFill>
                <a:latin typeface="Calibri" pitchFamily="34" charset="0"/>
                <a:ea typeface="Calibri" pitchFamily="34" charset="-122"/>
                <a:cs typeface="Calibri" pitchFamily="34" charset="-120"/>
              </a:rPr>
              <a:t>WORKSHOP</a:t>
            </a:r>
            <a:endParaRPr lang="en-US" sz="1400" dirty="0"/>
          </a:p>
        </p:txBody>
      </p:sp>
      <p:sp>
        <p:nvSpPr>
          <p:cNvPr id="5" name="Text 3"/>
          <p:cNvSpPr/>
          <p:nvPr/>
        </p:nvSpPr>
        <p:spPr>
          <a:xfrm>
            <a:off x="640080" y="1325880"/>
            <a:ext cx="749808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The Unified AI Adoption Framework</a:t>
            </a:r>
            <a:endParaRPr lang="en-US" sz="4000" dirty="0"/>
          </a:p>
        </p:txBody>
      </p:sp>
      <p:sp>
        <p:nvSpPr>
          <p:cNvPr id="6" name="Text 4"/>
          <p:cNvSpPr/>
          <p:nvPr/>
        </p:nvSpPr>
        <p:spPr>
          <a:xfrm>
            <a:off x="640080" y="2743200"/>
            <a:ext cx="7498080" cy="411480"/>
          </a:xfrm>
          <a:prstGeom prst="rect">
            <a:avLst/>
          </a:prstGeom>
          <a:noFill/>
          <a:ln/>
        </p:spPr>
        <p:txBody>
          <a:bodyPr wrap="square" lIns="0" tIns="0" rIns="0" bIns="0" rtlCol="0" anchor="t"/>
          <a:lstStyle/>
          <a:p>
            <a:pPr indent="0" marL="0">
              <a:buNone/>
            </a:pPr>
            <a:r>
              <a:rPr lang="en-US" sz="1800" dirty="0">
                <a:solidFill>
                  <a:srgbClr val="DCE6F0"/>
                </a:solidFill>
                <a:latin typeface="Calibri" pitchFamily="34" charset="0"/>
                <a:ea typeface="Calibri" pitchFamily="34" charset="-122"/>
                <a:cs typeface="Calibri" pitchFamily="34" charset="-120"/>
              </a:rPr>
              <a:t>From ambition to measurable value in the age of agentic AI</a:t>
            </a:r>
            <a:endParaRPr lang="en-US" sz="1800" dirty="0"/>
          </a:p>
        </p:txBody>
      </p:sp>
      <p:sp>
        <p:nvSpPr>
          <p:cNvPr id="7" name="Text 5"/>
          <p:cNvSpPr/>
          <p:nvPr/>
        </p:nvSpPr>
        <p:spPr>
          <a:xfrm>
            <a:off x="640080" y="3337560"/>
            <a:ext cx="694944" cy="310896"/>
          </a:xfrm>
          <a:prstGeom prst="roundRect">
            <a:avLst>
              <a:gd name="adj" fmla="val 23529"/>
            </a:avLst>
          </a:prstGeom>
          <a:solidFill>
            <a:srgbClr val="1F3A5F"/>
          </a:solidFill>
          <a:ln w="12700">
            <a:solidFill>
              <a:srgbClr val="7FD1C7"/>
            </a:solidFill>
          </a:ln>
        </p:spPr>
        <p:txBody>
          <a:bodyPr wrap="square" lIns="0" tIns="0" rIns="0" bIns="0" rtlCol="0" anchor="ctr"/>
          <a:lstStyle/>
          <a:p>
            <a:pPr algn="ctr" indent="0" marL="0">
              <a:buNone/>
            </a:pPr>
            <a:r>
              <a:rPr lang="en-US" sz="1100" dirty="0">
                <a:solidFill>
                  <a:srgbClr val="7FD1C7"/>
                </a:solidFill>
                <a:latin typeface="Calibri" pitchFamily="34" charset="0"/>
                <a:ea typeface="Calibri" pitchFamily="34" charset="-122"/>
                <a:cs typeface="Calibri" pitchFamily="34" charset="-120"/>
              </a:rPr>
              <a:t>CAF-AI</a:t>
            </a:r>
            <a:endParaRPr lang="en-US" sz="1100" dirty="0"/>
          </a:p>
        </p:txBody>
      </p:sp>
      <p:sp>
        <p:nvSpPr>
          <p:cNvPr id="8" name="Text 6"/>
          <p:cNvSpPr/>
          <p:nvPr/>
        </p:nvSpPr>
        <p:spPr>
          <a:xfrm>
            <a:off x="1444752" y="3337560"/>
            <a:ext cx="1083564" cy="310896"/>
          </a:xfrm>
          <a:prstGeom prst="roundRect">
            <a:avLst>
              <a:gd name="adj" fmla="val 23529"/>
            </a:avLst>
          </a:prstGeom>
          <a:solidFill>
            <a:srgbClr val="1F3A5F"/>
          </a:solidFill>
          <a:ln w="12700">
            <a:solidFill>
              <a:srgbClr val="7FD1C7"/>
            </a:solidFill>
          </a:ln>
        </p:spPr>
        <p:txBody>
          <a:bodyPr wrap="square" lIns="0" tIns="0" rIns="0" bIns="0" rtlCol="0" anchor="ctr"/>
          <a:lstStyle/>
          <a:p>
            <a:pPr algn="ctr" indent="0" marL="0">
              <a:buNone/>
            </a:pPr>
            <a:r>
              <a:rPr lang="en-US" sz="1100" dirty="0">
                <a:solidFill>
                  <a:srgbClr val="7FD1C7"/>
                </a:solidFill>
                <a:latin typeface="Calibri" pitchFamily="34" charset="0"/>
                <a:ea typeface="Calibri" pitchFamily="34" charset="-122"/>
                <a:cs typeface="Calibri" pitchFamily="34" charset="-120"/>
              </a:rPr>
              <a:t>NIST AI RMF</a:t>
            </a:r>
            <a:endParaRPr lang="en-US" sz="1100" dirty="0"/>
          </a:p>
        </p:txBody>
      </p:sp>
      <p:sp>
        <p:nvSpPr>
          <p:cNvPr id="9" name="Text 7"/>
          <p:cNvSpPr/>
          <p:nvPr/>
        </p:nvSpPr>
        <p:spPr>
          <a:xfrm>
            <a:off x="2638044" y="3337560"/>
            <a:ext cx="1239012" cy="310896"/>
          </a:xfrm>
          <a:prstGeom prst="roundRect">
            <a:avLst>
              <a:gd name="adj" fmla="val 23529"/>
            </a:avLst>
          </a:prstGeom>
          <a:solidFill>
            <a:srgbClr val="1F3A5F"/>
          </a:solidFill>
          <a:ln w="12700">
            <a:solidFill>
              <a:srgbClr val="7FD1C7"/>
            </a:solidFill>
          </a:ln>
        </p:spPr>
        <p:txBody>
          <a:bodyPr wrap="square" lIns="0" tIns="0" rIns="0" bIns="0" rtlCol="0" anchor="ctr"/>
          <a:lstStyle/>
          <a:p>
            <a:pPr algn="ctr" indent="0" marL="0">
              <a:buNone/>
            </a:pPr>
            <a:r>
              <a:rPr lang="en-US" sz="1100" dirty="0">
                <a:solidFill>
                  <a:srgbClr val="7FD1C7"/>
                </a:solidFill>
                <a:latin typeface="Calibri" pitchFamily="34" charset="0"/>
                <a:ea typeface="Calibri" pitchFamily="34" charset="-122"/>
                <a:cs typeface="Calibri" pitchFamily="34" charset="-120"/>
              </a:rPr>
              <a:t>ISO/IEC 42001</a:t>
            </a:r>
            <a:endParaRPr lang="en-US" sz="1100" dirty="0"/>
          </a:p>
        </p:txBody>
      </p:sp>
      <p:sp>
        <p:nvSpPr>
          <p:cNvPr id="10" name="Text 8"/>
          <p:cNvSpPr/>
          <p:nvPr/>
        </p:nvSpPr>
        <p:spPr>
          <a:xfrm>
            <a:off x="3986784" y="3337560"/>
            <a:ext cx="617220" cy="310896"/>
          </a:xfrm>
          <a:prstGeom prst="roundRect">
            <a:avLst>
              <a:gd name="adj" fmla="val 23529"/>
            </a:avLst>
          </a:prstGeom>
          <a:solidFill>
            <a:srgbClr val="1F3A5F"/>
          </a:solidFill>
          <a:ln w="12700">
            <a:solidFill>
              <a:srgbClr val="7FD1C7"/>
            </a:solidFill>
          </a:ln>
        </p:spPr>
        <p:txBody>
          <a:bodyPr wrap="square" lIns="0" tIns="0" rIns="0" bIns="0" rtlCol="0" anchor="ctr"/>
          <a:lstStyle/>
          <a:p>
            <a:pPr algn="ctr" indent="0" marL="0">
              <a:buNone/>
            </a:pPr>
            <a:r>
              <a:rPr lang="en-US" sz="1100" dirty="0">
                <a:solidFill>
                  <a:srgbClr val="7FD1C7"/>
                </a:solidFill>
                <a:latin typeface="Calibri" pitchFamily="34" charset="0"/>
                <a:ea typeface="Calibri" pitchFamily="34" charset="-122"/>
                <a:cs typeface="Calibri" pitchFamily="34" charset="-120"/>
              </a:rPr>
              <a:t>ADKAR</a:t>
            </a:r>
            <a:endParaRPr lang="en-US" sz="1100" dirty="0"/>
          </a:p>
        </p:txBody>
      </p:sp>
      <p:sp>
        <p:nvSpPr>
          <p:cNvPr id="11" name="Text 9"/>
          <p:cNvSpPr/>
          <p:nvPr/>
        </p:nvSpPr>
        <p:spPr>
          <a:xfrm>
            <a:off x="4713732" y="3337560"/>
            <a:ext cx="1316736" cy="310896"/>
          </a:xfrm>
          <a:prstGeom prst="roundRect">
            <a:avLst>
              <a:gd name="adj" fmla="val 23529"/>
            </a:avLst>
          </a:prstGeom>
          <a:solidFill>
            <a:srgbClr val="1F3A5F"/>
          </a:solidFill>
          <a:ln w="12700">
            <a:solidFill>
              <a:srgbClr val="7FD1C7"/>
            </a:solidFill>
          </a:ln>
        </p:spPr>
        <p:txBody>
          <a:bodyPr wrap="square" lIns="0" tIns="0" rIns="0" bIns="0" rtlCol="0" anchor="ctr"/>
          <a:lstStyle/>
          <a:p>
            <a:pPr algn="ctr" indent="0" marL="0">
              <a:buNone/>
            </a:pPr>
            <a:r>
              <a:rPr lang="en-US" sz="1100" dirty="0">
                <a:solidFill>
                  <a:srgbClr val="7FD1C7"/>
                </a:solidFill>
                <a:latin typeface="Calibri" pitchFamily="34" charset="0"/>
                <a:ea typeface="Calibri" pitchFamily="34" charset="-122"/>
                <a:cs typeface="Calibri" pitchFamily="34" charset="-120"/>
              </a:rPr>
              <a:t>Maturity model</a:t>
            </a:r>
            <a:endParaRPr lang="en-US" sz="1100" dirty="0"/>
          </a:p>
        </p:txBody>
      </p:sp>
      <p:sp>
        <p:nvSpPr>
          <p:cNvPr id="12" name="Text 10"/>
          <p:cNvSpPr/>
          <p:nvPr/>
        </p:nvSpPr>
        <p:spPr>
          <a:xfrm>
            <a:off x="640080" y="4343400"/>
            <a:ext cx="7680960" cy="274320"/>
          </a:xfrm>
          <a:prstGeom prst="rect">
            <a:avLst/>
          </a:prstGeom>
          <a:noFill/>
          <a:ln/>
        </p:spPr>
        <p:txBody>
          <a:bodyPr wrap="square" lIns="0" tIns="0" rIns="0" bIns="0" rtlCol="0" anchor="t"/>
          <a:lstStyle/>
          <a:p>
            <a:pPr indent="0" marL="0">
              <a:buNone/>
            </a:pPr>
            <a:r>
              <a:rPr lang="en-US" sz="1100" dirty="0">
                <a:solidFill>
                  <a:srgbClr val="B8C7D9"/>
                </a:solidFill>
                <a:latin typeface="Calibri" pitchFamily="34" charset="0"/>
                <a:ea typeface="Calibri" pitchFamily="34" charset="-122"/>
                <a:cs typeface="Calibri" pitchFamily="34" charset="-120"/>
              </a:rPr>
              <a:t>Practitioner workshop  |  October 2026  |  For business leaders, AI practitioners and transformation teams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AGENDA</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Today’s agenda</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2 / 20</a:t>
            </a:r>
            <a:endParaRPr lang="en-US" sz="900" dirty="0"/>
          </a:p>
        </p:txBody>
      </p:sp>
      <p:sp>
        <p:nvSpPr>
          <p:cNvPr id="6" name="Shape 4"/>
          <p:cNvSpPr/>
          <p:nvPr/>
        </p:nvSpPr>
        <p:spPr>
          <a:xfrm>
            <a:off x="457200" y="1325880"/>
            <a:ext cx="2651760" cy="1463040"/>
          </a:xfrm>
          <a:prstGeom prst="rect">
            <a:avLst/>
          </a:prstGeom>
          <a:solidFill>
            <a:srgbClr val="F2F5F9"/>
          </a:solidFill>
          <a:ln w="12700">
            <a:solidFill>
              <a:srgbClr val="F2F5F9"/>
            </a:solidFill>
            <a:prstDash val="solid"/>
          </a:ln>
        </p:spPr>
      </p:sp>
      <p:sp>
        <p:nvSpPr>
          <p:cNvPr id="7" name="Shape 5"/>
          <p:cNvSpPr/>
          <p:nvPr/>
        </p:nvSpPr>
        <p:spPr>
          <a:xfrm>
            <a:off x="457200" y="1325880"/>
            <a:ext cx="64008" cy="1463040"/>
          </a:xfrm>
          <a:prstGeom prst="rect">
            <a:avLst/>
          </a:prstGeom>
          <a:solidFill>
            <a:srgbClr val="0F8B7D"/>
          </a:solidFill>
          <a:ln w="12700">
            <a:solidFill>
              <a:srgbClr val="0F8B7D"/>
            </a:solidFill>
            <a:prstDash val="solid"/>
          </a:ln>
        </p:spPr>
      </p:sp>
      <p:sp>
        <p:nvSpPr>
          <p:cNvPr id="8" name="Text 6"/>
          <p:cNvSpPr/>
          <p:nvPr/>
        </p:nvSpPr>
        <p:spPr>
          <a:xfrm>
            <a:off x="685800" y="1490472"/>
            <a:ext cx="914400" cy="411480"/>
          </a:xfrm>
          <a:prstGeom prst="rect">
            <a:avLst/>
          </a:prstGeom>
          <a:noFill/>
          <a:ln/>
        </p:spPr>
        <p:txBody>
          <a:bodyPr wrap="square" lIns="0" tIns="0" rIns="0" bIns="0" rtlCol="0" anchor="t"/>
          <a:lstStyle/>
          <a:p>
            <a:pPr indent="0" marL="0">
              <a:buNone/>
            </a:pPr>
            <a:r>
              <a:rPr lang="en-US" sz="2400" b="1" dirty="0">
                <a:solidFill>
                  <a:srgbClr val="0F8B7D"/>
                </a:solidFill>
                <a:latin typeface="Calibri" pitchFamily="34" charset="0"/>
                <a:ea typeface="Calibri" pitchFamily="34" charset="-122"/>
                <a:cs typeface="Calibri" pitchFamily="34" charset="-120"/>
              </a:rPr>
              <a:t>01</a:t>
            </a:r>
            <a:endParaRPr lang="en-US" sz="2400" dirty="0"/>
          </a:p>
        </p:txBody>
      </p:sp>
      <p:sp>
        <p:nvSpPr>
          <p:cNvPr id="9" name="Text 7"/>
          <p:cNvSpPr/>
          <p:nvPr/>
        </p:nvSpPr>
        <p:spPr>
          <a:xfrm>
            <a:off x="685800" y="1947672"/>
            <a:ext cx="2286000" cy="502920"/>
          </a:xfrm>
          <a:prstGeom prst="rect">
            <a:avLst/>
          </a:prstGeom>
          <a:noFill/>
          <a:ln/>
        </p:spPr>
        <p:txBody>
          <a:bodyPr wrap="square" lIns="0" tIns="0" rIns="0" bIns="0" rtlCol="0" anchor="t"/>
          <a:lstStyle/>
          <a:p>
            <a:pPr indent="0" marL="0">
              <a:buNone/>
            </a:pPr>
            <a:r>
              <a:rPr lang="en-US" sz="1400" b="1" dirty="0">
                <a:solidFill>
                  <a:srgbClr val="1F3A5F"/>
                </a:solidFill>
                <a:latin typeface="Calibri" pitchFamily="34" charset="0"/>
                <a:ea typeface="Calibri" pitchFamily="34" charset="-122"/>
                <a:cs typeface="Calibri" pitchFamily="34" charset="-120"/>
              </a:rPr>
              <a:t>Why AI programmes stall</a:t>
            </a:r>
            <a:endParaRPr lang="en-US" sz="1400" dirty="0"/>
          </a:p>
        </p:txBody>
      </p:sp>
      <p:sp>
        <p:nvSpPr>
          <p:cNvPr id="10" name="Text 8"/>
          <p:cNvSpPr/>
          <p:nvPr/>
        </p:nvSpPr>
        <p:spPr>
          <a:xfrm>
            <a:off x="685800" y="2423160"/>
            <a:ext cx="2286000" cy="256032"/>
          </a:xfrm>
          <a:prstGeom prst="rect">
            <a:avLst/>
          </a:prstGeom>
          <a:noFill/>
          <a:ln/>
        </p:spPr>
        <p:txBody>
          <a:bodyPr wrap="square" lIns="0" tIns="0" rIns="0" bIns="0" rtlCol="0" anchor="t"/>
          <a:lstStyle/>
          <a:p>
            <a:pPr indent="0" marL="0">
              <a:buNone/>
            </a:pPr>
            <a:r>
              <a:rPr lang="en-US" sz="1100" dirty="0">
                <a:solidFill>
                  <a:srgbClr val="5A6270"/>
                </a:solidFill>
                <a:latin typeface="Calibri" pitchFamily="34" charset="0"/>
                <a:ea typeface="Calibri" pitchFamily="34" charset="-122"/>
                <a:cs typeface="Calibri" pitchFamily="34" charset="-120"/>
              </a:rPr>
              <a:t>15 min</a:t>
            </a:r>
            <a:endParaRPr lang="en-US" sz="1100" dirty="0"/>
          </a:p>
        </p:txBody>
      </p:sp>
      <p:sp>
        <p:nvSpPr>
          <p:cNvPr id="11" name="Shape 9"/>
          <p:cNvSpPr/>
          <p:nvPr/>
        </p:nvSpPr>
        <p:spPr>
          <a:xfrm>
            <a:off x="3246120" y="1325880"/>
            <a:ext cx="2651760" cy="1463040"/>
          </a:xfrm>
          <a:prstGeom prst="rect">
            <a:avLst/>
          </a:prstGeom>
          <a:solidFill>
            <a:srgbClr val="F2F5F9"/>
          </a:solidFill>
          <a:ln w="12700">
            <a:solidFill>
              <a:srgbClr val="F2F5F9"/>
            </a:solidFill>
            <a:prstDash val="solid"/>
          </a:ln>
        </p:spPr>
      </p:sp>
      <p:sp>
        <p:nvSpPr>
          <p:cNvPr id="12" name="Shape 10"/>
          <p:cNvSpPr/>
          <p:nvPr/>
        </p:nvSpPr>
        <p:spPr>
          <a:xfrm>
            <a:off x="3246120" y="1325880"/>
            <a:ext cx="64008" cy="1463040"/>
          </a:xfrm>
          <a:prstGeom prst="rect">
            <a:avLst/>
          </a:prstGeom>
          <a:solidFill>
            <a:srgbClr val="0F8B7D"/>
          </a:solidFill>
          <a:ln w="12700">
            <a:solidFill>
              <a:srgbClr val="0F8B7D"/>
            </a:solidFill>
            <a:prstDash val="solid"/>
          </a:ln>
        </p:spPr>
      </p:sp>
      <p:sp>
        <p:nvSpPr>
          <p:cNvPr id="13" name="Text 11"/>
          <p:cNvSpPr/>
          <p:nvPr/>
        </p:nvSpPr>
        <p:spPr>
          <a:xfrm>
            <a:off x="3474720" y="1490472"/>
            <a:ext cx="914400" cy="411480"/>
          </a:xfrm>
          <a:prstGeom prst="rect">
            <a:avLst/>
          </a:prstGeom>
          <a:noFill/>
          <a:ln/>
        </p:spPr>
        <p:txBody>
          <a:bodyPr wrap="square" lIns="0" tIns="0" rIns="0" bIns="0" rtlCol="0" anchor="t"/>
          <a:lstStyle/>
          <a:p>
            <a:pPr indent="0" marL="0">
              <a:buNone/>
            </a:pPr>
            <a:r>
              <a:rPr lang="en-US" sz="2400" b="1" dirty="0">
                <a:solidFill>
                  <a:srgbClr val="0F8B7D"/>
                </a:solidFill>
                <a:latin typeface="Calibri" pitchFamily="34" charset="0"/>
                <a:ea typeface="Calibri" pitchFamily="34" charset="-122"/>
                <a:cs typeface="Calibri" pitchFamily="34" charset="-120"/>
              </a:rPr>
              <a:t>02</a:t>
            </a:r>
            <a:endParaRPr lang="en-US" sz="2400" dirty="0"/>
          </a:p>
        </p:txBody>
      </p:sp>
      <p:sp>
        <p:nvSpPr>
          <p:cNvPr id="14" name="Text 12"/>
          <p:cNvSpPr/>
          <p:nvPr/>
        </p:nvSpPr>
        <p:spPr>
          <a:xfrm>
            <a:off x="3474720" y="1947672"/>
            <a:ext cx="2286000" cy="502920"/>
          </a:xfrm>
          <a:prstGeom prst="rect">
            <a:avLst/>
          </a:prstGeom>
          <a:noFill/>
          <a:ln/>
        </p:spPr>
        <p:txBody>
          <a:bodyPr wrap="square" lIns="0" tIns="0" rIns="0" bIns="0" rtlCol="0" anchor="t"/>
          <a:lstStyle/>
          <a:p>
            <a:pPr indent="0" marL="0">
              <a:buNone/>
            </a:pPr>
            <a:r>
              <a:rPr lang="en-US" sz="1400" b="1" dirty="0">
                <a:solidFill>
                  <a:srgbClr val="1F3A5F"/>
                </a:solidFill>
                <a:latin typeface="Calibri" pitchFamily="34" charset="0"/>
                <a:ea typeface="Calibri" pitchFamily="34" charset="-122"/>
                <a:cs typeface="Calibri" pitchFamily="34" charset="-120"/>
              </a:rPr>
              <a:t>The integrated model</a:t>
            </a:r>
            <a:endParaRPr lang="en-US" sz="1400" dirty="0"/>
          </a:p>
        </p:txBody>
      </p:sp>
      <p:sp>
        <p:nvSpPr>
          <p:cNvPr id="15" name="Text 13"/>
          <p:cNvSpPr/>
          <p:nvPr/>
        </p:nvSpPr>
        <p:spPr>
          <a:xfrm>
            <a:off x="3474720" y="2423160"/>
            <a:ext cx="2286000" cy="256032"/>
          </a:xfrm>
          <a:prstGeom prst="rect">
            <a:avLst/>
          </a:prstGeom>
          <a:noFill/>
          <a:ln/>
        </p:spPr>
        <p:txBody>
          <a:bodyPr wrap="square" lIns="0" tIns="0" rIns="0" bIns="0" rtlCol="0" anchor="t"/>
          <a:lstStyle/>
          <a:p>
            <a:pPr indent="0" marL="0">
              <a:buNone/>
            </a:pPr>
            <a:r>
              <a:rPr lang="en-US" sz="1100" dirty="0">
                <a:solidFill>
                  <a:srgbClr val="5A6270"/>
                </a:solidFill>
                <a:latin typeface="Calibri" pitchFamily="34" charset="0"/>
                <a:ea typeface="Calibri" pitchFamily="34" charset="-122"/>
                <a:cs typeface="Calibri" pitchFamily="34" charset="-120"/>
              </a:rPr>
              <a:t>30 min</a:t>
            </a:r>
            <a:endParaRPr lang="en-US" sz="1100" dirty="0"/>
          </a:p>
        </p:txBody>
      </p:sp>
      <p:sp>
        <p:nvSpPr>
          <p:cNvPr id="16" name="Shape 14"/>
          <p:cNvSpPr/>
          <p:nvPr/>
        </p:nvSpPr>
        <p:spPr>
          <a:xfrm>
            <a:off x="6035040" y="1325880"/>
            <a:ext cx="2651760" cy="1463040"/>
          </a:xfrm>
          <a:prstGeom prst="rect">
            <a:avLst/>
          </a:prstGeom>
          <a:solidFill>
            <a:srgbClr val="F2F5F9"/>
          </a:solidFill>
          <a:ln w="12700">
            <a:solidFill>
              <a:srgbClr val="F2F5F9"/>
            </a:solidFill>
            <a:prstDash val="solid"/>
          </a:ln>
        </p:spPr>
      </p:sp>
      <p:sp>
        <p:nvSpPr>
          <p:cNvPr id="17" name="Shape 15"/>
          <p:cNvSpPr/>
          <p:nvPr/>
        </p:nvSpPr>
        <p:spPr>
          <a:xfrm>
            <a:off x="6035040" y="1325880"/>
            <a:ext cx="64008" cy="1463040"/>
          </a:xfrm>
          <a:prstGeom prst="rect">
            <a:avLst/>
          </a:prstGeom>
          <a:solidFill>
            <a:srgbClr val="F2A33A"/>
          </a:solidFill>
          <a:ln w="12700">
            <a:solidFill>
              <a:srgbClr val="F2A33A"/>
            </a:solidFill>
            <a:prstDash val="solid"/>
          </a:ln>
        </p:spPr>
      </p:sp>
      <p:sp>
        <p:nvSpPr>
          <p:cNvPr id="18" name="Text 16"/>
          <p:cNvSpPr/>
          <p:nvPr/>
        </p:nvSpPr>
        <p:spPr>
          <a:xfrm>
            <a:off x="6263640" y="1490472"/>
            <a:ext cx="914400" cy="411480"/>
          </a:xfrm>
          <a:prstGeom prst="rect">
            <a:avLst/>
          </a:prstGeom>
          <a:noFill/>
          <a:ln/>
        </p:spPr>
        <p:txBody>
          <a:bodyPr wrap="square" lIns="0" tIns="0" rIns="0" bIns="0" rtlCol="0" anchor="t"/>
          <a:lstStyle/>
          <a:p>
            <a:pPr indent="0" marL="0">
              <a:buNone/>
            </a:pPr>
            <a:r>
              <a:rPr lang="en-US" sz="2400" b="1" dirty="0">
                <a:solidFill>
                  <a:srgbClr val="F2A33A"/>
                </a:solidFill>
                <a:latin typeface="Calibri" pitchFamily="34" charset="0"/>
                <a:ea typeface="Calibri" pitchFamily="34" charset="-122"/>
                <a:cs typeface="Calibri" pitchFamily="34" charset="-120"/>
              </a:rPr>
              <a:t>03</a:t>
            </a:r>
            <a:endParaRPr lang="en-US" sz="2400" dirty="0"/>
          </a:p>
        </p:txBody>
      </p:sp>
      <p:sp>
        <p:nvSpPr>
          <p:cNvPr id="19" name="Text 17"/>
          <p:cNvSpPr/>
          <p:nvPr/>
        </p:nvSpPr>
        <p:spPr>
          <a:xfrm>
            <a:off x="6263640" y="1947672"/>
            <a:ext cx="2286000" cy="502920"/>
          </a:xfrm>
          <a:prstGeom prst="rect">
            <a:avLst/>
          </a:prstGeom>
          <a:noFill/>
          <a:ln/>
        </p:spPr>
        <p:txBody>
          <a:bodyPr wrap="square" lIns="0" tIns="0" rIns="0" bIns="0" rtlCol="0" anchor="t"/>
          <a:lstStyle/>
          <a:p>
            <a:pPr indent="0" marL="0">
              <a:buNone/>
            </a:pPr>
            <a:r>
              <a:rPr lang="en-US" sz="1400" b="1" dirty="0">
                <a:solidFill>
                  <a:srgbClr val="1F3A5F"/>
                </a:solidFill>
                <a:latin typeface="Calibri" pitchFamily="34" charset="0"/>
                <a:ea typeface="Calibri" pitchFamily="34" charset="-122"/>
                <a:cs typeface="Calibri" pitchFamily="34" charset="-120"/>
              </a:rPr>
              <a:t>Assess your maturity</a:t>
            </a:r>
            <a:endParaRPr lang="en-US" sz="1400" dirty="0"/>
          </a:p>
        </p:txBody>
      </p:sp>
      <p:sp>
        <p:nvSpPr>
          <p:cNvPr id="20" name="Text 18"/>
          <p:cNvSpPr/>
          <p:nvPr/>
        </p:nvSpPr>
        <p:spPr>
          <a:xfrm>
            <a:off x="6263640" y="2423160"/>
            <a:ext cx="2286000" cy="256032"/>
          </a:xfrm>
          <a:prstGeom prst="rect">
            <a:avLst/>
          </a:prstGeom>
          <a:noFill/>
          <a:ln/>
        </p:spPr>
        <p:txBody>
          <a:bodyPr wrap="square" lIns="0" tIns="0" rIns="0" bIns="0" rtlCol="0" anchor="t"/>
          <a:lstStyle/>
          <a:p>
            <a:pPr indent="0" marL="0">
              <a:buNone/>
            </a:pPr>
            <a:r>
              <a:rPr lang="en-US" sz="1100" dirty="0">
                <a:solidFill>
                  <a:srgbClr val="5A6270"/>
                </a:solidFill>
                <a:latin typeface="Calibri" pitchFamily="34" charset="0"/>
                <a:ea typeface="Calibri" pitchFamily="34" charset="-122"/>
                <a:cs typeface="Calibri" pitchFamily="34" charset="-120"/>
              </a:rPr>
              <a:t>45 min  ·  hands-on</a:t>
            </a:r>
            <a:endParaRPr lang="en-US" sz="1100" dirty="0"/>
          </a:p>
        </p:txBody>
      </p:sp>
      <p:sp>
        <p:nvSpPr>
          <p:cNvPr id="21" name="Shape 19"/>
          <p:cNvSpPr/>
          <p:nvPr/>
        </p:nvSpPr>
        <p:spPr>
          <a:xfrm>
            <a:off x="457200" y="2926080"/>
            <a:ext cx="2651760" cy="1463040"/>
          </a:xfrm>
          <a:prstGeom prst="rect">
            <a:avLst/>
          </a:prstGeom>
          <a:solidFill>
            <a:srgbClr val="F2F5F9"/>
          </a:solidFill>
          <a:ln w="12700">
            <a:solidFill>
              <a:srgbClr val="F2F5F9"/>
            </a:solidFill>
            <a:prstDash val="solid"/>
          </a:ln>
        </p:spPr>
      </p:sp>
      <p:sp>
        <p:nvSpPr>
          <p:cNvPr id="22" name="Shape 20"/>
          <p:cNvSpPr/>
          <p:nvPr/>
        </p:nvSpPr>
        <p:spPr>
          <a:xfrm>
            <a:off x="457200" y="2926080"/>
            <a:ext cx="64008" cy="1463040"/>
          </a:xfrm>
          <a:prstGeom prst="rect">
            <a:avLst/>
          </a:prstGeom>
          <a:solidFill>
            <a:srgbClr val="F2A33A"/>
          </a:solidFill>
          <a:ln w="12700">
            <a:solidFill>
              <a:srgbClr val="F2A33A"/>
            </a:solidFill>
            <a:prstDash val="solid"/>
          </a:ln>
        </p:spPr>
      </p:sp>
      <p:sp>
        <p:nvSpPr>
          <p:cNvPr id="23" name="Text 21"/>
          <p:cNvSpPr/>
          <p:nvPr/>
        </p:nvSpPr>
        <p:spPr>
          <a:xfrm>
            <a:off x="685800" y="3090672"/>
            <a:ext cx="914400" cy="411480"/>
          </a:xfrm>
          <a:prstGeom prst="rect">
            <a:avLst/>
          </a:prstGeom>
          <a:noFill/>
          <a:ln/>
        </p:spPr>
        <p:txBody>
          <a:bodyPr wrap="square" lIns="0" tIns="0" rIns="0" bIns="0" rtlCol="0" anchor="t"/>
          <a:lstStyle/>
          <a:p>
            <a:pPr indent="0" marL="0">
              <a:buNone/>
            </a:pPr>
            <a:r>
              <a:rPr lang="en-US" sz="2400" b="1" dirty="0">
                <a:solidFill>
                  <a:srgbClr val="F2A33A"/>
                </a:solidFill>
                <a:latin typeface="Calibri" pitchFamily="34" charset="0"/>
                <a:ea typeface="Calibri" pitchFamily="34" charset="-122"/>
                <a:cs typeface="Calibri" pitchFamily="34" charset="-120"/>
              </a:rPr>
              <a:t>04</a:t>
            </a:r>
            <a:endParaRPr lang="en-US" sz="2400" dirty="0"/>
          </a:p>
        </p:txBody>
      </p:sp>
      <p:sp>
        <p:nvSpPr>
          <p:cNvPr id="24" name="Text 22"/>
          <p:cNvSpPr/>
          <p:nvPr/>
        </p:nvSpPr>
        <p:spPr>
          <a:xfrm>
            <a:off x="685800" y="3547872"/>
            <a:ext cx="2286000" cy="502920"/>
          </a:xfrm>
          <a:prstGeom prst="rect">
            <a:avLst/>
          </a:prstGeom>
          <a:noFill/>
          <a:ln/>
        </p:spPr>
        <p:txBody>
          <a:bodyPr wrap="square" lIns="0" tIns="0" rIns="0" bIns="0" rtlCol="0" anchor="t"/>
          <a:lstStyle/>
          <a:p>
            <a:pPr indent="0" marL="0">
              <a:buNone/>
            </a:pPr>
            <a:r>
              <a:rPr lang="en-US" sz="1400" b="1" dirty="0">
                <a:solidFill>
                  <a:srgbClr val="1F3A5F"/>
                </a:solidFill>
                <a:latin typeface="Calibri" pitchFamily="34" charset="0"/>
                <a:ea typeface="Calibri" pitchFamily="34" charset="-122"/>
                <a:cs typeface="Calibri" pitchFamily="34" charset="-120"/>
              </a:rPr>
              <a:t>Worked examples: Northwind and Contoso</a:t>
            </a:r>
            <a:endParaRPr lang="en-US" sz="1400" dirty="0"/>
          </a:p>
        </p:txBody>
      </p:sp>
      <p:sp>
        <p:nvSpPr>
          <p:cNvPr id="25" name="Text 23"/>
          <p:cNvSpPr/>
          <p:nvPr/>
        </p:nvSpPr>
        <p:spPr>
          <a:xfrm>
            <a:off x="685800" y="4023360"/>
            <a:ext cx="2286000" cy="256032"/>
          </a:xfrm>
          <a:prstGeom prst="rect">
            <a:avLst/>
          </a:prstGeom>
          <a:noFill/>
          <a:ln/>
        </p:spPr>
        <p:txBody>
          <a:bodyPr wrap="square" lIns="0" tIns="0" rIns="0" bIns="0" rtlCol="0" anchor="t"/>
          <a:lstStyle/>
          <a:p>
            <a:pPr indent="0" marL="0">
              <a:buNone/>
            </a:pPr>
            <a:r>
              <a:rPr lang="en-US" sz="1100" dirty="0">
                <a:solidFill>
                  <a:srgbClr val="5A6270"/>
                </a:solidFill>
                <a:latin typeface="Calibri" pitchFamily="34" charset="0"/>
                <a:ea typeface="Calibri" pitchFamily="34" charset="-122"/>
                <a:cs typeface="Calibri" pitchFamily="34" charset="-120"/>
              </a:rPr>
              <a:t>30 min  ·  hands-on</a:t>
            </a:r>
            <a:endParaRPr lang="en-US" sz="1100" dirty="0"/>
          </a:p>
        </p:txBody>
      </p:sp>
      <p:sp>
        <p:nvSpPr>
          <p:cNvPr id="26" name="Shape 24"/>
          <p:cNvSpPr/>
          <p:nvPr/>
        </p:nvSpPr>
        <p:spPr>
          <a:xfrm>
            <a:off x="3246120" y="2926080"/>
            <a:ext cx="2651760" cy="1463040"/>
          </a:xfrm>
          <a:prstGeom prst="rect">
            <a:avLst/>
          </a:prstGeom>
          <a:solidFill>
            <a:srgbClr val="F2F5F9"/>
          </a:solidFill>
          <a:ln w="12700">
            <a:solidFill>
              <a:srgbClr val="F2F5F9"/>
            </a:solidFill>
            <a:prstDash val="solid"/>
          </a:ln>
        </p:spPr>
      </p:sp>
      <p:sp>
        <p:nvSpPr>
          <p:cNvPr id="27" name="Shape 25"/>
          <p:cNvSpPr/>
          <p:nvPr/>
        </p:nvSpPr>
        <p:spPr>
          <a:xfrm>
            <a:off x="3246120" y="2926080"/>
            <a:ext cx="64008" cy="1463040"/>
          </a:xfrm>
          <a:prstGeom prst="rect">
            <a:avLst/>
          </a:prstGeom>
          <a:solidFill>
            <a:srgbClr val="0F8B7D"/>
          </a:solidFill>
          <a:ln w="12700">
            <a:solidFill>
              <a:srgbClr val="0F8B7D"/>
            </a:solidFill>
            <a:prstDash val="solid"/>
          </a:ln>
        </p:spPr>
      </p:sp>
      <p:sp>
        <p:nvSpPr>
          <p:cNvPr id="28" name="Text 26"/>
          <p:cNvSpPr/>
          <p:nvPr/>
        </p:nvSpPr>
        <p:spPr>
          <a:xfrm>
            <a:off x="3474720" y="3090672"/>
            <a:ext cx="914400" cy="411480"/>
          </a:xfrm>
          <a:prstGeom prst="rect">
            <a:avLst/>
          </a:prstGeom>
          <a:noFill/>
          <a:ln/>
        </p:spPr>
        <p:txBody>
          <a:bodyPr wrap="square" lIns="0" tIns="0" rIns="0" bIns="0" rtlCol="0" anchor="t"/>
          <a:lstStyle/>
          <a:p>
            <a:pPr indent="0" marL="0">
              <a:buNone/>
            </a:pPr>
            <a:r>
              <a:rPr lang="en-US" sz="2400" b="1" dirty="0">
                <a:solidFill>
                  <a:srgbClr val="0F8B7D"/>
                </a:solidFill>
                <a:latin typeface="Calibri" pitchFamily="34" charset="0"/>
                <a:ea typeface="Calibri" pitchFamily="34" charset="-122"/>
                <a:cs typeface="Calibri" pitchFamily="34" charset="-120"/>
              </a:rPr>
              <a:t>05</a:t>
            </a:r>
            <a:endParaRPr lang="en-US" sz="2400" dirty="0"/>
          </a:p>
        </p:txBody>
      </p:sp>
      <p:sp>
        <p:nvSpPr>
          <p:cNvPr id="29" name="Text 27"/>
          <p:cNvSpPr/>
          <p:nvPr/>
        </p:nvSpPr>
        <p:spPr>
          <a:xfrm>
            <a:off x="3474720" y="3547872"/>
            <a:ext cx="2286000" cy="502920"/>
          </a:xfrm>
          <a:prstGeom prst="rect">
            <a:avLst/>
          </a:prstGeom>
          <a:noFill/>
          <a:ln/>
        </p:spPr>
        <p:txBody>
          <a:bodyPr wrap="square" lIns="0" tIns="0" rIns="0" bIns="0" rtlCol="0" anchor="t"/>
          <a:lstStyle/>
          <a:p>
            <a:pPr indent="0" marL="0">
              <a:buNone/>
            </a:pPr>
            <a:r>
              <a:rPr lang="en-US" sz="1400" b="1" dirty="0">
                <a:solidFill>
                  <a:srgbClr val="1F3A5F"/>
                </a:solidFill>
                <a:latin typeface="Calibri" pitchFamily="34" charset="0"/>
                <a:ea typeface="Calibri" pitchFamily="34" charset="-122"/>
                <a:cs typeface="Calibri" pitchFamily="34" charset="-120"/>
              </a:rPr>
              <a:t>Agentic AI, security and operations</a:t>
            </a:r>
            <a:endParaRPr lang="en-US" sz="1400" dirty="0"/>
          </a:p>
        </p:txBody>
      </p:sp>
      <p:sp>
        <p:nvSpPr>
          <p:cNvPr id="30" name="Text 28"/>
          <p:cNvSpPr/>
          <p:nvPr/>
        </p:nvSpPr>
        <p:spPr>
          <a:xfrm>
            <a:off x="3474720" y="4023360"/>
            <a:ext cx="2286000" cy="256032"/>
          </a:xfrm>
          <a:prstGeom prst="rect">
            <a:avLst/>
          </a:prstGeom>
          <a:noFill/>
          <a:ln/>
        </p:spPr>
        <p:txBody>
          <a:bodyPr wrap="square" lIns="0" tIns="0" rIns="0" bIns="0" rtlCol="0" anchor="t"/>
          <a:lstStyle/>
          <a:p>
            <a:pPr indent="0" marL="0">
              <a:buNone/>
            </a:pPr>
            <a:r>
              <a:rPr lang="en-US" sz="1100" dirty="0">
                <a:solidFill>
                  <a:srgbClr val="5A6270"/>
                </a:solidFill>
                <a:latin typeface="Calibri" pitchFamily="34" charset="0"/>
                <a:ea typeface="Calibri" pitchFamily="34" charset="-122"/>
                <a:cs typeface="Calibri" pitchFamily="34" charset="-120"/>
              </a:rPr>
              <a:t>30 min</a:t>
            </a:r>
            <a:endParaRPr lang="en-US" sz="1100" dirty="0"/>
          </a:p>
        </p:txBody>
      </p:sp>
      <p:sp>
        <p:nvSpPr>
          <p:cNvPr id="31" name="Shape 29"/>
          <p:cNvSpPr/>
          <p:nvPr/>
        </p:nvSpPr>
        <p:spPr>
          <a:xfrm>
            <a:off x="6035040" y="2926080"/>
            <a:ext cx="2651760" cy="1463040"/>
          </a:xfrm>
          <a:prstGeom prst="rect">
            <a:avLst/>
          </a:prstGeom>
          <a:solidFill>
            <a:srgbClr val="F2F5F9"/>
          </a:solidFill>
          <a:ln w="12700">
            <a:solidFill>
              <a:srgbClr val="F2F5F9"/>
            </a:solidFill>
            <a:prstDash val="solid"/>
          </a:ln>
        </p:spPr>
      </p:sp>
      <p:sp>
        <p:nvSpPr>
          <p:cNvPr id="32" name="Shape 30"/>
          <p:cNvSpPr/>
          <p:nvPr/>
        </p:nvSpPr>
        <p:spPr>
          <a:xfrm>
            <a:off x="6035040" y="2926080"/>
            <a:ext cx="64008" cy="1463040"/>
          </a:xfrm>
          <a:prstGeom prst="rect">
            <a:avLst/>
          </a:prstGeom>
          <a:solidFill>
            <a:srgbClr val="0F8B7D"/>
          </a:solidFill>
          <a:ln w="12700">
            <a:solidFill>
              <a:srgbClr val="0F8B7D"/>
            </a:solidFill>
            <a:prstDash val="solid"/>
          </a:ln>
        </p:spPr>
      </p:sp>
      <p:sp>
        <p:nvSpPr>
          <p:cNvPr id="33" name="Text 31"/>
          <p:cNvSpPr/>
          <p:nvPr/>
        </p:nvSpPr>
        <p:spPr>
          <a:xfrm>
            <a:off x="6263640" y="3090672"/>
            <a:ext cx="914400" cy="411480"/>
          </a:xfrm>
          <a:prstGeom prst="rect">
            <a:avLst/>
          </a:prstGeom>
          <a:noFill/>
          <a:ln/>
        </p:spPr>
        <p:txBody>
          <a:bodyPr wrap="square" lIns="0" tIns="0" rIns="0" bIns="0" rtlCol="0" anchor="t"/>
          <a:lstStyle/>
          <a:p>
            <a:pPr indent="0" marL="0">
              <a:buNone/>
            </a:pPr>
            <a:r>
              <a:rPr lang="en-US" sz="2400" b="1" dirty="0">
                <a:solidFill>
                  <a:srgbClr val="0F8B7D"/>
                </a:solidFill>
                <a:latin typeface="Calibri" pitchFamily="34" charset="0"/>
                <a:ea typeface="Calibri" pitchFamily="34" charset="-122"/>
                <a:cs typeface="Calibri" pitchFamily="34" charset="-120"/>
              </a:rPr>
              <a:t>06</a:t>
            </a:r>
            <a:endParaRPr lang="en-US" sz="2400" dirty="0"/>
          </a:p>
        </p:txBody>
      </p:sp>
      <p:sp>
        <p:nvSpPr>
          <p:cNvPr id="34" name="Text 32"/>
          <p:cNvSpPr/>
          <p:nvPr/>
        </p:nvSpPr>
        <p:spPr>
          <a:xfrm>
            <a:off x="6263640" y="3547872"/>
            <a:ext cx="2286000" cy="502920"/>
          </a:xfrm>
          <a:prstGeom prst="rect">
            <a:avLst/>
          </a:prstGeom>
          <a:noFill/>
          <a:ln/>
        </p:spPr>
        <p:txBody>
          <a:bodyPr wrap="square" lIns="0" tIns="0" rIns="0" bIns="0" rtlCol="0" anchor="t"/>
          <a:lstStyle/>
          <a:p>
            <a:pPr indent="0" marL="0">
              <a:buNone/>
            </a:pPr>
            <a:r>
              <a:rPr lang="en-US" sz="1400" b="1" dirty="0">
                <a:solidFill>
                  <a:srgbClr val="1F3A5F"/>
                </a:solidFill>
                <a:latin typeface="Calibri" pitchFamily="34" charset="0"/>
                <a:ea typeface="Calibri" pitchFamily="34" charset="-122"/>
                <a:cs typeface="Calibri" pitchFamily="34" charset="-120"/>
              </a:rPr>
              <a:t>Roadmap and commitments</a:t>
            </a:r>
            <a:endParaRPr lang="en-US" sz="1400" dirty="0"/>
          </a:p>
        </p:txBody>
      </p:sp>
      <p:sp>
        <p:nvSpPr>
          <p:cNvPr id="35" name="Text 33"/>
          <p:cNvSpPr/>
          <p:nvPr/>
        </p:nvSpPr>
        <p:spPr>
          <a:xfrm>
            <a:off x="6263640" y="4023360"/>
            <a:ext cx="2286000" cy="256032"/>
          </a:xfrm>
          <a:prstGeom prst="rect">
            <a:avLst/>
          </a:prstGeom>
          <a:noFill/>
          <a:ln/>
        </p:spPr>
        <p:txBody>
          <a:bodyPr wrap="square" lIns="0" tIns="0" rIns="0" bIns="0" rtlCol="0" anchor="t"/>
          <a:lstStyle/>
          <a:p>
            <a:pPr indent="0" marL="0">
              <a:buNone/>
            </a:pPr>
            <a:r>
              <a:rPr lang="en-US" sz="1100" dirty="0">
                <a:solidFill>
                  <a:srgbClr val="5A6270"/>
                </a:solidFill>
                <a:latin typeface="Calibri" pitchFamily="34" charset="0"/>
                <a:ea typeface="Calibri" pitchFamily="34" charset="-122"/>
                <a:cs typeface="Calibri" pitchFamily="34" charset="-120"/>
              </a:rPr>
              <a:t>30 min</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01  ·  WHY AI STALLS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The pilot-to-production gap</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3 / 20</a:t>
            </a:r>
            <a:endParaRPr lang="en-US" sz="900" dirty="0"/>
          </a:p>
        </p:txBody>
      </p:sp>
      <p:sp>
        <p:nvSpPr>
          <p:cNvPr id="6" name="Text 4"/>
          <p:cNvSpPr/>
          <p:nvPr/>
        </p:nvSpPr>
        <p:spPr>
          <a:xfrm>
            <a:off x="457200" y="1325880"/>
            <a:ext cx="3840480" cy="2377440"/>
          </a:xfrm>
          <a:prstGeom prst="rect">
            <a:avLst/>
          </a:prstGeom>
          <a:noFill/>
          <a:ln/>
        </p:spPr>
        <p:txBody>
          <a:bodyPr wrap="square" lIns="0" tIns="0" rIns="0" bIns="0" rtlCol="0" anchor="t"/>
          <a:lstStyle/>
          <a:p>
            <a:pPr indent="0" marL="0">
              <a:spcAft>
                <a:spcPts val="1000"/>
              </a:spcAft>
              <a:buNone/>
            </a:pPr>
            <a:r>
              <a:rPr lang="en-US" sz="1350" dirty="0">
                <a:solidFill>
                  <a:srgbClr val="1E2733"/>
                </a:solidFill>
                <a:latin typeface="Calibri" pitchFamily="34" charset="0"/>
                <a:ea typeface="Calibri" pitchFamily="34" charset="-122"/>
                <a:cs typeface="Calibri" pitchFamily="34" charset="-120"/>
              </a:rPr>
              <a:t>AI use is now broad but shallow. Almost every organisation uses AI somewhere, but few have turned that activity into durable, enterprise-wide value.</a:t>
            </a:r>
            <a:endParaRPr lang="en-US" sz="1350" dirty="0"/>
          </a:p>
          <a:p>
            <a:pPr indent="0" marL="0">
              <a:spcAft>
                <a:spcPts val="1000"/>
              </a:spcAft>
              <a:buNone/>
            </a:pPr>
            <a:r>
              <a:rPr lang="en-US" sz="1350" dirty="0">
                <a:solidFill>
                  <a:srgbClr val="1E2733"/>
                </a:solidFill>
                <a:latin typeface="Calibri" pitchFamily="34" charset="0"/>
                <a:ea typeface="Calibri" pitchFamily="34" charset="-122"/>
                <a:cs typeface="Calibri" pitchFamily="34" charset="-120"/>
              </a:rPr>
              <a:t>Agents raise both the prize and the stakes. They can complete multi-step work across systems, but they bring new risks, new costs and new questions about accountability.</a:t>
            </a:r>
            <a:endParaRPr lang="en-US" sz="1350" dirty="0"/>
          </a:p>
          <a:p>
            <a:pPr indent="0" marL="0">
              <a:buNone/>
            </a:pPr>
            <a:r>
              <a:rPr lang="en-US" sz="1350" dirty="0">
                <a:solidFill>
                  <a:srgbClr val="1E2733"/>
                </a:solidFill>
                <a:latin typeface="Calibri" pitchFamily="34" charset="0"/>
                <a:ea typeface="Calibri" pitchFamily="34" charset="-122"/>
                <a:cs typeface="Calibri" pitchFamily="34" charset="-120"/>
              </a:rPr>
              <a:t>Gartner attributes expected agentic AI cancellations to escalating costs, unclear business value and inadequate risk controls.</a:t>
            </a:r>
            <a:endParaRPr lang="en-US" sz="1350" dirty="0"/>
          </a:p>
        </p:txBody>
      </p:sp>
      <p:sp>
        <p:nvSpPr>
          <p:cNvPr id="7" name="Shape 5"/>
          <p:cNvSpPr/>
          <p:nvPr/>
        </p:nvSpPr>
        <p:spPr>
          <a:xfrm>
            <a:off x="457200" y="3794760"/>
            <a:ext cx="3840480" cy="640080"/>
          </a:xfrm>
          <a:prstGeom prst="rect">
            <a:avLst/>
          </a:prstGeom>
          <a:solidFill>
            <a:srgbClr val="E6F4F2"/>
          </a:solidFill>
          <a:ln w="12700">
            <a:solidFill>
              <a:srgbClr val="E6F4F2"/>
            </a:solidFill>
            <a:prstDash val="solid"/>
          </a:ln>
        </p:spPr>
      </p:sp>
      <p:sp>
        <p:nvSpPr>
          <p:cNvPr id="8" name="Shape 6"/>
          <p:cNvSpPr/>
          <p:nvPr/>
        </p:nvSpPr>
        <p:spPr>
          <a:xfrm>
            <a:off x="457200" y="3794760"/>
            <a:ext cx="64008" cy="640080"/>
          </a:xfrm>
          <a:prstGeom prst="rect">
            <a:avLst/>
          </a:prstGeom>
          <a:solidFill>
            <a:srgbClr val="0F8B7D"/>
          </a:solidFill>
          <a:ln w="12700">
            <a:solidFill>
              <a:srgbClr val="0F8B7D"/>
            </a:solidFill>
            <a:prstDash val="solid"/>
          </a:ln>
        </p:spPr>
      </p:sp>
      <p:sp>
        <p:nvSpPr>
          <p:cNvPr id="9" name="Text 7"/>
          <p:cNvSpPr/>
          <p:nvPr/>
        </p:nvSpPr>
        <p:spPr>
          <a:xfrm>
            <a:off x="658368" y="3840480"/>
            <a:ext cx="3566160" cy="548640"/>
          </a:xfrm>
          <a:prstGeom prst="rect">
            <a:avLst/>
          </a:prstGeom>
          <a:noFill/>
          <a:ln/>
        </p:spPr>
        <p:txBody>
          <a:bodyPr wrap="square" lIns="0" tIns="0" rIns="0" bIns="0" rtlCol="0" anchor="ctr"/>
          <a:lstStyle/>
          <a:p>
            <a:pPr indent="0" marL="0">
              <a:buNone/>
            </a:pPr>
            <a:r>
              <a:rPr lang="en-US" sz="1200" i="1" dirty="0">
                <a:solidFill>
                  <a:srgbClr val="0F8B7D"/>
                </a:solidFill>
                <a:latin typeface="Calibri" pitchFamily="34" charset="0"/>
                <a:ea typeface="Calibri" pitchFamily="34" charset="-122"/>
                <a:cs typeface="Calibri" pitchFamily="34" charset="-120"/>
              </a:rPr>
              <a:t>Ask the room: how many of your AI pilots reached production last year?</a:t>
            </a:r>
            <a:endParaRPr lang="en-US" sz="1200" dirty="0"/>
          </a:p>
        </p:txBody>
      </p:sp>
      <p:sp>
        <p:nvSpPr>
          <p:cNvPr id="10" name="Shape 8"/>
          <p:cNvSpPr/>
          <p:nvPr/>
        </p:nvSpPr>
        <p:spPr>
          <a:xfrm>
            <a:off x="4617720" y="1325880"/>
            <a:ext cx="2011680" cy="1481328"/>
          </a:xfrm>
          <a:prstGeom prst="rect">
            <a:avLst/>
          </a:prstGeom>
          <a:solidFill>
            <a:srgbClr val="1F3A5F"/>
          </a:solidFill>
          <a:ln w="12700">
            <a:solidFill>
              <a:srgbClr val="1F3A5F"/>
            </a:solidFill>
            <a:prstDash val="solid"/>
          </a:ln>
        </p:spPr>
      </p:sp>
      <p:sp>
        <p:nvSpPr>
          <p:cNvPr id="11" name="Text 9"/>
          <p:cNvSpPr/>
          <p:nvPr/>
        </p:nvSpPr>
        <p:spPr>
          <a:xfrm>
            <a:off x="4754880" y="1463040"/>
            <a:ext cx="1737360" cy="548640"/>
          </a:xfrm>
          <a:prstGeom prst="rect">
            <a:avLst/>
          </a:prstGeom>
          <a:noFill/>
          <a:ln/>
        </p:spPr>
        <p:txBody>
          <a:bodyPr wrap="square" lIns="0" tIns="0" rIns="0" bIns="0" rtlCol="0" anchor="t"/>
          <a:lstStyle/>
          <a:p>
            <a:pPr indent="0" marL="0">
              <a:buNone/>
            </a:pPr>
            <a:r>
              <a:rPr lang="en-US" sz="3000" b="1" dirty="0">
                <a:solidFill>
                  <a:srgbClr val="FFFFFF"/>
                </a:solidFill>
                <a:latin typeface="Calibri" pitchFamily="34" charset="0"/>
                <a:ea typeface="Calibri" pitchFamily="34" charset="-122"/>
                <a:cs typeface="Calibri" pitchFamily="34" charset="-120"/>
              </a:rPr>
              <a:t>88%</a:t>
            </a:r>
            <a:endParaRPr lang="en-US" sz="3000" dirty="0"/>
          </a:p>
        </p:txBody>
      </p:sp>
      <p:sp>
        <p:nvSpPr>
          <p:cNvPr id="12" name="Text 10"/>
          <p:cNvSpPr/>
          <p:nvPr/>
        </p:nvSpPr>
        <p:spPr>
          <a:xfrm>
            <a:off x="4754880" y="2057400"/>
            <a:ext cx="1737360" cy="685800"/>
          </a:xfrm>
          <a:prstGeom prst="rect">
            <a:avLst/>
          </a:prstGeom>
          <a:noFill/>
          <a:ln/>
        </p:spPr>
        <p:txBody>
          <a:bodyPr wrap="square" lIns="0" tIns="0" rIns="0" bIns="0" rtlCol="0" anchor="t"/>
          <a:lstStyle/>
          <a:p>
            <a:pPr indent="0" marL="0">
              <a:buNone/>
            </a:pPr>
            <a:r>
              <a:rPr lang="en-US" sz="1050" dirty="0">
                <a:solidFill>
                  <a:srgbClr val="DCE6F0"/>
                </a:solidFill>
                <a:latin typeface="Calibri" pitchFamily="34" charset="0"/>
                <a:ea typeface="Calibri" pitchFamily="34" charset="-122"/>
                <a:cs typeface="Calibri" pitchFamily="34" charset="-120"/>
              </a:rPr>
              <a:t>use AI regularly in at least one business function (McKinsey, 2025)</a:t>
            </a:r>
            <a:endParaRPr lang="en-US" sz="1050" dirty="0"/>
          </a:p>
        </p:txBody>
      </p:sp>
      <p:sp>
        <p:nvSpPr>
          <p:cNvPr id="13" name="Shape 11"/>
          <p:cNvSpPr/>
          <p:nvPr/>
        </p:nvSpPr>
        <p:spPr>
          <a:xfrm>
            <a:off x="6739128" y="1325880"/>
            <a:ext cx="2011680" cy="1481328"/>
          </a:xfrm>
          <a:prstGeom prst="rect">
            <a:avLst/>
          </a:prstGeom>
          <a:solidFill>
            <a:srgbClr val="0F8B7D"/>
          </a:solidFill>
          <a:ln w="12700">
            <a:solidFill>
              <a:srgbClr val="0F8B7D"/>
            </a:solidFill>
            <a:prstDash val="solid"/>
          </a:ln>
        </p:spPr>
      </p:sp>
      <p:sp>
        <p:nvSpPr>
          <p:cNvPr id="14" name="Text 12"/>
          <p:cNvSpPr/>
          <p:nvPr/>
        </p:nvSpPr>
        <p:spPr>
          <a:xfrm>
            <a:off x="6876288" y="1463040"/>
            <a:ext cx="1737360" cy="548640"/>
          </a:xfrm>
          <a:prstGeom prst="rect">
            <a:avLst/>
          </a:prstGeom>
          <a:noFill/>
          <a:ln/>
        </p:spPr>
        <p:txBody>
          <a:bodyPr wrap="square" lIns="0" tIns="0" rIns="0" bIns="0" rtlCol="0" anchor="t"/>
          <a:lstStyle/>
          <a:p>
            <a:pPr indent="0" marL="0">
              <a:buNone/>
            </a:pPr>
            <a:r>
              <a:rPr lang="en-US" sz="3000" b="1" dirty="0">
                <a:solidFill>
                  <a:srgbClr val="FFFFFF"/>
                </a:solidFill>
                <a:latin typeface="Calibri" pitchFamily="34" charset="0"/>
                <a:ea typeface="Calibri" pitchFamily="34" charset="-122"/>
                <a:cs typeface="Calibri" pitchFamily="34" charset="-120"/>
              </a:rPr>
              <a:t>~1 in 4</a:t>
            </a:r>
            <a:endParaRPr lang="en-US" sz="3000" dirty="0"/>
          </a:p>
        </p:txBody>
      </p:sp>
      <p:sp>
        <p:nvSpPr>
          <p:cNvPr id="15" name="Text 13"/>
          <p:cNvSpPr/>
          <p:nvPr/>
        </p:nvSpPr>
        <p:spPr>
          <a:xfrm>
            <a:off x="6876288" y="2057400"/>
            <a:ext cx="1737360" cy="685800"/>
          </a:xfrm>
          <a:prstGeom prst="rect">
            <a:avLst/>
          </a:prstGeom>
          <a:noFill/>
          <a:ln/>
        </p:spPr>
        <p:txBody>
          <a:bodyPr wrap="square" lIns="0" tIns="0" rIns="0" bIns="0" rtlCol="0" anchor="t"/>
          <a:lstStyle/>
          <a:p>
            <a:pPr indent="0" marL="0">
              <a:buNone/>
            </a:pPr>
            <a:r>
              <a:rPr lang="en-US" sz="1050" dirty="0">
                <a:solidFill>
                  <a:srgbClr val="DCE6F0"/>
                </a:solidFill>
                <a:latin typeface="Calibri" pitchFamily="34" charset="0"/>
                <a:ea typeface="Calibri" pitchFamily="34" charset="-122"/>
                <a:cs typeface="Calibri" pitchFamily="34" charset="-120"/>
              </a:rPr>
              <a:t>companies have moved 40%+ of AI pilots into production (Deloitte, 2026)</a:t>
            </a:r>
            <a:endParaRPr lang="en-US" sz="1050" dirty="0"/>
          </a:p>
        </p:txBody>
      </p:sp>
      <p:sp>
        <p:nvSpPr>
          <p:cNvPr id="16" name="Shape 14"/>
          <p:cNvSpPr/>
          <p:nvPr/>
        </p:nvSpPr>
        <p:spPr>
          <a:xfrm>
            <a:off x="4617720" y="2916936"/>
            <a:ext cx="2011680" cy="1481328"/>
          </a:xfrm>
          <a:prstGeom prst="rect">
            <a:avLst/>
          </a:prstGeom>
          <a:solidFill>
            <a:srgbClr val="0F8B7D"/>
          </a:solidFill>
          <a:ln w="12700">
            <a:solidFill>
              <a:srgbClr val="0F8B7D"/>
            </a:solidFill>
            <a:prstDash val="solid"/>
          </a:ln>
        </p:spPr>
      </p:sp>
      <p:sp>
        <p:nvSpPr>
          <p:cNvPr id="17" name="Text 15"/>
          <p:cNvSpPr/>
          <p:nvPr/>
        </p:nvSpPr>
        <p:spPr>
          <a:xfrm>
            <a:off x="4754880" y="3054096"/>
            <a:ext cx="1737360" cy="548640"/>
          </a:xfrm>
          <a:prstGeom prst="rect">
            <a:avLst/>
          </a:prstGeom>
          <a:noFill/>
          <a:ln/>
        </p:spPr>
        <p:txBody>
          <a:bodyPr wrap="square" lIns="0" tIns="0" rIns="0" bIns="0" rtlCol="0" anchor="t"/>
          <a:lstStyle/>
          <a:p>
            <a:pPr indent="0" marL="0">
              <a:buNone/>
            </a:pPr>
            <a:r>
              <a:rPr lang="en-US" sz="3000" b="1" dirty="0">
                <a:solidFill>
                  <a:srgbClr val="FFFFFF"/>
                </a:solidFill>
                <a:latin typeface="Calibri" pitchFamily="34" charset="0"/>
                <a:ea typeface="Calibri" pitchFamily="34" charset="-122"/>
                <a:cs typeface="Calibri" pitchFamily="34" charset="-120"/>
              </a:rPr>
              <a:t>17%</a:t>
            </a:r>
            <a:endParaRPr lang="en-US" sz="3000" dirty="0"/>
          </a:p>
        </p:txBody>
      </p:sp>
      <p:sp>
        <p:nvSpPr>
          <p:cNvPr id="18" name="Text 16"/>
          <p:cNvSpPr/>
          <p:nvPr/>
        </p:nvSpPr>
        <p:spPr>
          <a:xfrm>
            <a:off x="4754880" y="3648456"/>
            <a:ext cx="1737360" cy="685800"/>
          </a:xfrm>
          <a:prstGeom prst="rect">
            <a:avLst/>
          </a:prstGeom>
          <a:noFill/>
          <a:ln/>
        </p:spPr>
        <p:txBody>
          <a:bodyPr wrap="square" lIns="0" tIns="0" rIns="0" bIns="0" rtlCol="0" anchor="t"/>
          <a:lstStyle/>
          <a:p>
            <a:pPr indent="0" marL="0">
              <a:buNone/>
            </a:pPr>
            <a:r>
              <a:rPr lang="en-US" sz="1050" dirty="0">
                <a:solidFill>
                  <a:srgbClr val="DCE6F0"/>
                </a:solidFill>
                <a:latin typeface="Calibri" pitchFamily="34" charset="0"/>
                <a:ea typeface="Calibri" pitchFamily="34" charset="-122"/>
                <a:cs typeface="Calibri" pitchFamily="34" charset="-120"/>
              </a:rPr>
              <a:t>have deployed AI agents; 60%+ expect to within two years (Gartner, 2026)</a:t>
            </a:r>
            <a:endParaRPr lang="en-US" sz="1050" dirty="0"/>
          </a:p>
        </p:txBody>
      </p:sp>
      <p:sp>
        <p:nvSpPr>
          <p:cNvPr id="19" name="Shape 17"/>
          <p:cNvSpPr/>
          <p:nvPr/>
        </p:nvSpPr>
        <p:spPr>
          <a:xfrm>
            <a:off x="6739128" y="2916936"/>
            <a:ext cx="2011680" cy="1481328"/>
          </a:xfrm>
          <a:prstGeom prst="rect">
            <a:avLst/>
          </a:prstGeom>
          <a:solidFill>
            <a:srgbClr val="1F3A5F"/>
          </a:solidFill>
          <a:ln w="12700">
            <a:solidFill>
              <a:srgbClr val="1F3A5F"/>
            </a:solidFill>
            <a:prstDash val="solid"/>
          </a:ln>
        </p:spPr>
      </p:sp>
      <p:sp>
        <p:nvSpPr>
          <p:cNvPr id="20" name="Text 18"/>
          <p:cNvSpPr/>
          <p:nvPr/>
        </p:nvSpPr>
        <p:spPr>
          <a:xfrm>
            <a:off x="6876288" y="3054096"/>
            <a:ext cx="1737360" cy="548640"/>
          </a:xfrm>
          <a:prstGeom prst="rect">
            <a:avLst/>
          </a:prstGeom>
          <a:noFill/>
          <a:ln/>
        </p:spPr>
        <p:txBody>
          <a:bodyPr wrap="square" lIns="0" tIns="0" rIns="0" bIns="0" rtlCol="0" anchor="t"/>
          <a:lstStyle/>
          <a:p>
            <a:pPr indent="0" marL="0">
              <a:buNone/>
            </a:pPr>
            <a:r>
              <a:rPr lang="en-US" sz="3000" b="1" dirty="0">
                <a:solidFill>
                  <a:srgbClr val="FFFFFF"/>
                </a:solidFill>
                <a:latin typeface="Calibri" pitchFamily="34" charset="0"/>
                <a:ea typeface="Calibri" pitchFamily="34" charset="-122"/>
                <a:cs typeface="Calibri" pitchFamily="34" charset="-120"/>
              </a:rPr>
              <a:t>40%</a:t>
            </a:r>
            <a:endParaRPr lang="en-US" sz="3000" dirty="0"/>
          </a:p>
        </p:txBody>
      </p:sp>
      <p:sp>
        <p:nvSpPr>
          <p:cNvPr id="21" name="Text 19"/>
          <p:cNvSpPr/>
          <p:nvPr/>
        </p:nvSpPr>
        <p:spPr>
          <a:xfrm>
            <a:off x="6876288" y="3648456"/>
            <a:ext cx="1737360" cy="685800"/>
          </a:xfrm>
          <a:prstGeom prst="rect">
            <a:avLst/>
          </a:prstGeom>
          <a:noFill/>
          <a:ln/>
        </p:spPr>
        <p:txBody>
          <a:bodyPr wrap="square" lIns="0" tIns="0" rIns="0" bIns="0" rtlCol="0" anchor="t"/>
          <a:lstStyle/>
          <a:p>
            <a:pPr indent="0" marL="0">
              <a:buNone/>
            </a:pPr>
            <a:r>
              <a:rPr lang="en-US" sz="1050" dirty="0">
                <a:solidFill>
                  <a:srgbClr val="DCE6F0"/>
                </a:solidFill>
                <a:latin typeface="Calibri" pitchFamily="34" charset="0"/>
                <a:ea typeface="Calibri" pitchFamily="34" charset="-122"/>
                <a:cs typeface="Calibri" pitchFamily="34" charset="-120"/>
              </a:rPr>
              <a:t>of agentic AI projects predicted to be cancelled by end of 2027 (Gartner)</a:t>
            </a:r>
            <a:endParaRPr lang="en-US" sz="1050" dirty="0"/>
          </a:p>
        </p:txBody>
      </p:sp>
      <p:sp>
        <p:nvSpPr>
          <p:cNvPr id="22" name="Text 20"/>
          <p:cNvSpPr/>
          <p:nvPr/>
        </p:nvSpPr>
        <p:spPr>
          <a:xfrm>
            <a:off x="4617720" y="4526280"/>
            <a:ext cx="4114800" cy="201168"/>
          </a:xfrm>
          <a:prstGeom prst="rect">
            <a:avLst/>
          </a:prstGeom>
          <a:noFill/>
          <a:ln/>
        </p:spPr>
        <p:txBody>
          <a:bodyPr wrap="square" lIns="0" tIns="0" rIns="0" bIns="0" rtlCol="0" anchor="t"/>
          <a:lstStyle/>
          <a:p>
            <a:pPr indent="0" marL="0">
              <a:buNone/>
            </a:pPr>
            <a:r>
              <a:rPr lang="en-US" sz="850" i="1" dirty="0">
                <a:solidFill>
                  <a:srgbClr val="5A6270"/>
                </a:solidFill>
                <a:latin typeface="Calibri" pitchFamily="34" charset="0"/>
                <a:ea typeface="Calibri" pitchFamily="34" charset="-122"/>
                <a:cs typeface="Calibri" pitchFamily="34" charset="-120"/>
              </a:rPr>
              <a:t>Sources: see playbook Appendix F. Verify the latest editions before external use.</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01  ·  WHY AI STALLS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Five reasons AI programmes stall</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4 / 20</a:t>
            </a:r>
            <a:endParaRPr lang="en-US" sz="900" dirty="0"/>
          </a:p>
        </p:txBody>
      </p:sp>
      <p:sp>
        <p:nvSpPr>
          <p:cNvPr id="6" name="Shape 4"/>
          <p:cNvSpPr/>
          <p:nvPr/>
        </p:nvSpPr>
        <p:spPr>
          <a:xfrm>
            <a:off x="457200" y="1325880"/>
            <a:ext cx="1536192" cy="2926080"/>
          </a:xfrm>
          <a:prstGeom prst="rect">
            <a:avLst/>
          </a:prstGeom>
          <a:solidFill>
            <a:srgbClr val="F2F5F9"/>
          </a:solidFill>
          <a:ln w="12700">
            <a:solidFill>
              <a:srgbClr val="F2F5F9"/>
            </a:solidFill>
            <a:prstDash val="solid"/>
          </a:ln>
        </p:spPr>
      </p:sp>
      <p:sp>
        <p:nvSpPr>
          <p:cNvPr id="7" name="Shape 5"/>
          <p:cNvSpPr/>
          <p:nvPr/>
        </p:nvSpPr>
        <p:spPr>
          <a:xfrm>
            <a:off x="457200" y="1325880"/>
            <a:ext cx="64008" cy="2926080"/>
          </a:xfrm>
          <a:prstGeom prst="rect">
            <a:avLst/>
          </a:prstGeom>
          <a:solidFill>
            <a:srgbClr val="0F8B7D"/>
          </a:solidFill>
          <a:ln w="12700">
            <a:solidFill>
              <a:srgbClr val="0F8B7D"/>
            </a:solidFill>
            <a:prstDash val="solid"/>
          </a:ln>
        </p:spPr>
      </p:sp>
      <p:sp>
        <p:nvSpPr>
          <p:cNvPr id="8" name="Shape 6"/>
          <p:cNvSpPr/>
          <p:nvPr/>
        </p:nvSpPr>
        <p:spPr>
          <a:xfrm>
            <a:off x="658368" y="1554480"/>
            <a:ext cx="548640" cy="548640"/>
          </a:xfrm>
          <a:prstGeom prst="ellipse">
            <a:avLst/>
          </a:prstGeom>
          <a:solidFill>
            <a:srgbClr val="1F3A5F"/>
          </a:solidFill>
          <a:ln w="12700">
            <a:solidFill>
              <a:srgbClr val="1F3A5F"/>
            </a:solidFill>
            <a:prstDash val="solid"/>
          </a:ln>
        </p:spPr>
      </p:sp>
      <p:pic>
        <p:nvPicPr>
          <p:cNvPr id="9" name="Image 0" descr="artifacts/.metadata/Unified_AI_Adoption_Workshop.pptx/icons/i0.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95528" y="1691640"/>
            <a:ext cx="274320" cy="274320"/>
          </a:xfrm>
          <a:prstGeom prst="rect">
            <a:avLst/>
          </a:prstGeom>
        </p:spPr>
      </p:pic>
      <p:sp>
        <p:nvSpPr>
          <p:cNvPr id="10" name="Text 7"/>
          <p:cNvSpPr/>
          <p:nvPr/>
        </p:nvSpPr>
        <p:spPr>
          <a:xfrm>
            <a:off x="1536192" y="1554480"/>
            <a:ext cx="320040" cy="365760"/>
          </a:xfrm>
          <a:prstGeom prst="rect">
            <a:avLst/>
          </a:prstGeom>
          <a:noFill/>
          <a:ln/>
        </p:spPr>
        <p:txBody>
          <a:bodyPr wrap="square" lIns="0" tIns="0" rIns="0" bIns="0" rtlCol="0" anchor="t"/>
          <a:lstStyle/>
          <a:p>
            <a:pPr algn="r" indent="0" marL="0">
              <a:buNone/>
            </a:pPr>
            <a:r>
              <a:rPr lang="en-US" sz="2000" b="1" dirty="0">
                <a:solidFill>
                  <a:srgbClr val="F2A33A"/>
                </a:solidFill>
                <a:latin typeface="Calibri" pitchFamily="34" charset="0"/>
                <a:ea typeface="Calibri" pitchFamily="34" charset="-122"/>
                <a:cs typeface="Calibri" pitchFamily="34" charset="-120"/>
              </a:rPr>
              <a:t>1</a:t>
            </a:r>
            <a:endParaRPr lang="en-US" sz="2000" dirty="0"/>
          </a:p>
        </p:txBody>
      </p:sp>
      <p:sp>
        <p:nvSpPr>
          <p:cNvPr id="11" name="Text 8"/>
          <p:cNvSpPr/>
          <p:nvPr/>
        </p:nvSpPr>
        <p:spPr>
          <a:xfrm>
            <a:off x="658368" y="2240280"/>
            <a:ext cx="1216152" cy="594360"/>
          </a:xfrm>
          <a:prstGeom prst="rect">
            <a:avLst/>
          </a:prstGeom>
          <a:noFill/>
          <a:ln/>
        </p:spPr>
        <p:txBody>
          <a:bodyPr wrap="square" lIns="0" tIns="0" rIns="0" bIns="0" rtlCol="0" anchor="t"/>
          <a:lstStyle/>
          <a:p>
            <a:pPr indent="0" marL="0">
              <a:buNone/>
            </a:pPr>
            <a:r>
              <a:rPr lang="en-US" sz="1350" b="1" dirty="0">
                <a:solidFill>
                  <a:srgbClr val="1F3A5F"/>
                </a:solidFill>
                <a:latin typeface="Calibri" pitchFamily="34" charset="0"/>
                <a:ea typeface="Calibri" pitchFamily="34" charset="-122"/>
                <a:cs typeface="Calibri" pitchFamily="34" charset="-120"/>
              </a:rPr>
              <a:t>No value thesis</a:t>
            </a:r>
            <a:endParaRPr lang="en-US" sz="1350" dirty="0"/>
          </a:p>
        </p:txBody>
      </p:sp>
      <p:sp>
        <p:nvSpPr>
          <p:cNvPr id="12" name="Text 9"/>
          <p:cNvSpPr/>
          <p:nvPr/>
        </p:nvSpPr>
        <p:spPr>
          <a:xfrm>
            <a:off x="658368" y="2880360"/>
            <a:ext cx="1216152" cy="1280160"/>
          </a:xfrm>
          <a:prstGeom prst="rect">
            <a:avLst/>
          </a:prstGeom>
          <a:noFill/>
          <a:ln/>
        </p:spPr>
        <p:txBody>
          <a:bodyPr wrap="square" lIns="0" tIns="0" rIns="0" bIns="0" rtlCol="0" anchor="t"/>
          <a:lstStyle/>
          <a:p>
            <a:pPr indent="0" marL="0">
              <a:buNone/>
            </a:pPr>
            <a:r>
              <a:rPr lang="en-US" sz="1100" dirty="0">
                <a:solidFill>
                  <a:srgbClr val="1E2733"/>
                </a:solidFill>
                <a:latin typeface="Calibri" pitchFamily="34" charset="0"/>
                <a:ea typeface="Calibri" pitchFamily="34" charset="-122"/>
                <a:cs typeface="Calibri" pitchFamily="34" charset="-120"/>
              </a:rPr>
              <a:t>Use cases chosen for novelty, with no baseline, owner or measurable outcome.</a:t>
            </a:r>
            <a:endParaRPr lang="en-US" sz="1100" dirty="0"/>
          </a:p>
        </p:txBody>
      </p:sp>
      <p:sp>
        <p:nvSpPr>
          <p:cNvPr id="13" name="Shape 10"/>
          <p:cNvSpPr/>
          <p:nvPr/>
        </p:nvSpPr>
        <p:spPr>
          <a:xfrm>
            <a:off x="2130552" y="1325880"/>
            <a:ext cx="1536192" cy="2926080"/>
          </a:xfrm>
          <a:prstGeom prst="rect">
            <a:avLst/>
          </a:prstGeom>
          <a:solidFill>
            <a:srgbClr val="F2F5F9"/>
          </a:solidFill>
          <a:ln w="12700">
            <a:solidFill>
              <a:srgbClr val="F2F5F9"/>
            </a:solidFill>
            <a:prstDash val="solid"/>
          </a:ln>
        </p:spPr>
      </p:sp>
      <p:sp>
        <p:nvSpPr>
          <p:cNvPr id="14" name="Shape 11"/>
          <p:cNvSpPr/>
          <p:nvPr/>
        </p:nvSpPr>
        <p:spPr>
          <a:xfrm>
            <a:off x="2130552" y="1325880"/>
            <a:ext cx="64008" cy="2926080"/>
          </a:xfrm>
          <a:prstGeom prst="rect">
            <a:avLst/>
          </a:prstGeom>
          <a:solidFill>
            <a:srgbClr val="0F8B7D"/>
          </a:solidFill>
          <a:ln w="12700">
            <a:solidFill>
              <a:srgbClr val="0F8B7D"/>
            </a:solidFill>
            <a:prstDash val="solid"/>
          </a:ln>
        </p:spPr>
      </p:sp>
      <p:sp>
        <p:nvSpPr>
          <p:cNvPr id="15" name="Shape 12"/>
          <p:cNvSpPr/>
          <p:nvPr/>
        </p:nvSpPr>
        <p:spPr>
          <a:xfrm>
            <a:off x="2331720" y="1554480"/>
            <a:ext cx="548640" cy="548640"/>
          </a:xfrm>
          <a:prstGeom prst="ellipse">
            <a:avLst/>
          </a:prstGeom>
          <a:solidFill>
            <a:srgbClr val="0F8B7D"/>
          </a:solidFill>
          <a:ln w="12700">
            <a:solidFill>
              <a:srgbClr val="0F8B7D"/>
            </a:solidFill>
            <a:prstDash val="solid"/>
          </a:ln>
        </p:spPr>
      </p:sp>
      <p:pic>
        <p:nvPicPr>
          <p:cNvPr id="16" name="Image 1" descr="artifacts/.metadata/Unified_AI_Adoption_Workshop.pptx/icons/i1.sv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68880" y="1691640"/>
            <a:ext cx="274320" cy="274320"/>
          </a:xfrm>
          <a:prstGeom prst="rect">
            <a:avLst/>
          </a:prstGeom>
        </p:spPr>
      </p:pic>
      <p:sp>
        <p:nvSpPr>
          <p:cNvPr id="17" name="Text 13"/>
          <p:cNvSpPr/>
          <p:nvPr/>
        </p:nvSpPr>
        <p:spPr>
          <a:xfrm>
            <a:off x="3209544" y="1554480"/>
            <a:ext cx="320040" cy="365760"/>
          </a:xfrm>
          <a:prstGeom prst="rect">
            <a:avLst/>
          </a:prstGeom>
          <a:noFill/>
          <a:ln/>
        </p:spPr>
        <p:txBody>
          <a:bodyPr wrap="square" lIns="0" tIns="0" rIns="0" bIns="0" rtlCol="0" anchor="t"/>
          <a:lstStyle/>
          <a:p>
            <a:pPr algn="r" indent="0" marL="0">
              <a:buNone/>
            </a:pPr>
            <a:r>
              <a:rPr lang="en-US" sz="2000" b="1" dirty="0">
                <a:solidFill>
                  <a:srgbClr val="F2A33A"/>
                </a:solidFill>
                <a:latin typeface="Calibri" pitchFamily="34" charset="0"/>
                <a:ea typeface="Calibri" pitchFamily="34" charset="-122"/>
                <a:cs typeface="Calibri" pitchFamily="34" charset="-120"/>
              </a:rPr>
              <a:t>2</a:t>
            </a:r>
            <a:endParaRPr lang="en-US" sz="2000" dirty="0"/>
          </a:p>
        </p:txBody>
      </p:sp>
      <p:sp>
        <p:nvSpPr>
          <p:cNvPr id="18" name="Text 14"/>
          <p:cNvSpPr/>
          <p:nvPr/>
        </p:nvSpPr>
        <p:spPr>
          <a:xfrm>
            <a:off x="2331720" y="2240280"/>
            <a:ext cx="1216152" cy="594360"/>
          </a:xfrm>
          <a:prstGeom prst="rect">
            <a:avLst/>
          </a:prstGeom>
          <a:noFill/>
          <a:ln/>
        </p:spPr>
        <p:txBody>
          <a:bodyPr wrap="square" lIns="0" tIns="0" rIns="0" bIns="0" rtlCol="0" anchor="t"/>
          <a:lstStyle/>
          <a:p>
            <a:pPr indent="0" marL="0">
              <a:buNone/>
            </a:pPr>
            <a:r>
              <a:rPr lang="en-US" sz="1350" b="1" dirty="0">
                <a:solidFill>
                  <a:srgbClr val="1F3A5F"/>
                </a:solidFill>
                <a:latin typeface="Calibri" pitchFamily="34" charset="0"/>
                <a:ea typeface="Calibri" pitchFamily="34" charset="-122"/>
                <a:cs typeface="Calibri" pitchFamily="34" charset="-120"/>
              </a:rPr>
              <a:t>Data is not AI-ready</a:t>
            </a:r>
            <a:endParaRPr lang="en-US" sz="1350" dirty="0"/>
          </a:p>
        </p:txBody>
      </p:sp>
      <p:sp>
        <p:nvSpPr>
          <p:cNvPr id="19" name="Text 15"/>
          <p:cNvSpPr/>
          <p:nvPr/>
        </p:nvSpPr>
        <p:spPr>
          <a:xfrm>
            <a:off x="2331720" y="2880360"/>
            <a:ext cx="1216152" cy="1280160"/>
          </a:xfrm>
          <a:prstGeom prst="rect">
            <a:avLst/>
          </a:prstGeom>
          <a:noFill/>
          <a:ln/>
        </p:spPr>
        <p:txBody>
          <a:bodyPr wrap="square" lIns="0" tIns="0" rIns="0" bIns="0" rtlCol="0" anchor="t"/>
          <a:lstStyle/>
          <a:p>
            <a:pPr indent="0" marL="0">
              <a:buNone/>
            </a:pPr>
            <a:r>
              <a:rPr lang="en-US" sz="1100" dirty="0">
                <a:solidFill>
                  <a:srgbClr val="1E2733"/>
                </a:solidFill>
                <a:latin typeface="Calibri" pitchFamily="34" charset="0"/>
                <a:ea typeface="Calibri" pitchFamily="34" charset="-122"/>
                <a:cs typeface="Calibri" pitchFamily="34" charset="-120"/>
              </a:rPr>
              <a:t>Pilots run on hand-curated data that cannot be sustained, secured or scaled.</a:t>
            </a:r>
            <a:endParaRPr lang="en-US" sz="1100" dirty="0"/>
          </a:p>
        </p:txBody>
      </p:sp>
      <p:sp>
        <p:nvSpPr>
          <p:cNvPr id="20" name="Shape 16"/>
          <p:cNvSpPr/>
          <p:nvPr/>
        </p:nvSpPr>
        <p:spPr>
          <a:xfrm>
            <a:off x="3803904" y="1325880"/>
            <a:ext cx="1536192" cy="2926080"/>
          </a:xfrm>
          <a:prstGeom prst="rect">
            <a:avLst/>
          </a:prstGeom>
          <a:solidFill>
            <a:srgbClr val="F2F5F9"/>
          </a:solidFill>
          <a:ln w="12700">
            <a:solidFill>
              <a:srgbClr val="F2F5F9"/>
            </a:solidFill>
            <a:prstDash val="solid"/>
          </a:ln>
        </p:spPr>
      </p:sp>
      <p:sp>
        <p:nvSpPr>
          <p:cNvPr id="21" name="Shape 17"/>
          <p:cNvSpPr/>
          <p:nvPr/>
        </p:nvSpPr>
        <p:spPr>
          <a:xfrm>
            <a:off x="3803904" y="1325880"/>
            <a:ext cx="64008" cy="2926080"/>
          </a:xfrm>
          <a:prstGeom prst="rect">
            <a:avLst/>
          </a:prstGeom>
          <a:solidFill>
            <a:srgbClr val="0F8B7D"/>
          </a:solidFill>
          <a:ln w="12700">
            <a:solidFill>
              <a:srgbClr val="0F8B7D"/>
            </a:solidFill>
            <a:prstDash val="solid"/>
          </a:ln>
        </p:spPr>
      </p:sp>
      <p:sp>
        <p:nvSpPr>
          <p:cNvPr id="22" name="Shape 18"/>
          <p:cNvSpPr/>
          <p:nvPr/>
        </p:nvSpPr>
        <p:spPr>
          <a:xfrm>
            <a:off x="4005072" y="1554480"/>
            <a:ext cx="548640" cy="548640"/>
          </a:xfrm>
          <a:prstGeom prst="ellipse">
            <a:avLst/>
          </a:prstGeom>
          <a:solidFill>
            <a:srgbClr val="1F3A5F"/>
          </a:solidFill>
          <a:ln w="12700">
            <a:solidFill>
              <a:srgbClr val="1F3A5F"/>
            </a:solidFill>
            <a:prstDash val="solid"/>
          </a:ln>
        </p:spPr>
      </p:sp>
      <p:pic>
        <p:nvPicPr>
          <p:cNvPr id="23" name="Image 2" descr="artifacts/.metadata/Unified_AI_Adoption_Workshop.pptx/icons/i2.sv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42232" y="1691640"/>
            <a:ext cx="274320" cy="274320"/>
          </a:xfrm>
          <a:prstGeom prst="rect">
            <a:avLst/>
          </a:prstGeom>
        </p:spPr>
      </p:pic>
      <p:sp>
        <p:nvSpPr>
          <p:cNvPr id="24" name="Text 19"/>
          <p:cNvSpPr/>
          <p:nvPr/>
        </p:nvSpPr>
        <p:spPr>
          <a:xfrm>
            <a:off x="4882896" y="1554480"/>
            <a:ext cx="320040" cy="365760"/>
          </a:xfrm>
          <a:prstGeom prst="rect">
            <a:avLst/>
          </a:prstGeom>
          <a:noFill/>
          <a:ln/>
        </p:spPr>
        <p:txBody>
          <a:bodyPr wrap="square" lIns="0" tIns="0" rIns="0" bIns="0" rtlCol="0" anchor="t"/>
          <a:lstStyle/>
          <a:p>
            <a:pPr algn="r" indent="0" marL="0">
              <a:buNone/>
            </a:pPr>
            <a:r>
              <a:rPr lang="en-US" sz="2000" b="1" dirty="0">
                <a:solidFill>
                  <a:srgbClr val="F2A33A"/>
                </a:solidFill>
                <a:latin typeface="Calibri" pitchFamily="34" charset="0"/>
                <a:ea typeface="Calibri" pitchFamily="34" charset="-122"/>
                <a:cs typeface="Calibri" pitchFamily="34" charset="-120"/>
              </a:rPr>
              <a:t>3</a:t>
            </a:r>
            <a:endParaRPr lang="en-US" sz="2000" dirty="0"/>
          </a:p>
        </p:txBody>
      </p:sp>
      <p:sp>
        <p:nvSpPr>
          <p:cNvPr id="25" name="Text 20"/>
          <p:cNvSpPr/>
          <p:nvPr/>
        </p:nvSpPr>
        <p:spPr>
          <a:xfrm>
            <a:off x="4005072" y="2240280"/>
            <a:ext cx="1216152" cy="594360"/>
          </a:xfrm>
          <a:prstGeom prst="rect">
            <a:avLst/>
          </a:prstGeom>
          <a:noFill/>
          <a:ln/>
        </p:spPr>
        <p:txBody>
          <a:bodyPr wrap="square" lIns="0" tIns="0" rIns="0" bIns="0" rtlCol="0" anchor="t"/>
          <a:lstStyle/>
          <a:p>
            <a:pPr indent="0" marL="0">
              <a:buNone/>
            </a:pPr>
            <a:r>
              <a:rPr lang="en-US" sz="1350" b="1" dirty="0">
                <a:solidFill>
                  <a:srgbClr val="1F3A5F"/>
                </a:solidFill>
                <a:latin typeface="Calibri" pitchFamily="34" charset="0"/>
                <a:ea typeface="Calibri" pitchFamily="34" charset="-122"/>
                <a:cs typeface="Calibri" pitchFamily="34" charset="-120"/>
              </a:rPr>
              <a:t>Governance arrives late</a:t>
            </a:r>
            <a:endParaRPr lang="en-US" sz="1350" dirty="0"/>
          </a:p>
        </p:txBody>
      </p:sp>
      <p:sp>
        <p:nvSpPr>
          <p:cNvPr id="26" name="Text 21"/>
          <p:cNvSpPr/>
          <p:nvPr/>
        </p:nvSpPr>
        <p:spPr>
          <a:xfrm>
            <a:off x="4005072" y="2880360"/>
            <a:ext cx="1216152" cy="1280160"/>
          </a:xfrm>
          <a:prstGeom prst="rect">
            <a:avLst/>
          </a:prstGeom>
          <a:noFill/>
          <a:ln/>
        </p:spPr>
        <p:txBody>
          <a:bodyPr wrap="square" lIns="0" tIns="0" rIns="0" bIns="0" rtlCol="0" anchor="t"/>
          <a:lstStyle/>
          <a:p>
            <a:pPr indent="0" marL="0">
              <a:buNone/>
            </a:pPr>
            <a:r>
              <a:rPr lang="en-US" sz="1100" dirty="0">
                <a:solidFill>
                  <a:srgbClr val="1E2733"/>
                </a:solidFill>
                <a:latin typeface="Calibri" pitchFamily="34" charset="0"/>
                <a:ea typeface="Calibri" pitchFamily="34" charset="-122"/>
                <a:cs typeface="Calibri" pitchFamily="34" charset="-120"/>
              </a:rPr>
              <a:t>Risk, legal and security reviews at the end create delays or outright blocks.</a:t>
            </a:r>
            <a:endParaRPr lang="en-US" sz="1100" dirty="0"/>
          </a:p>
        </p:txBody>
      </p:sp>
      <p:sp>
        <p:nvSpPr>
          <p:cNvPr id="27" name="Shape 22"/>
          <p:cNvSpPr/>
          <p:nvPr/>
        </p:nvSpPr>
        <p:spPr>
          <a:xfrm>
            <a:off x="5477256" y="1325880"/>
            <a:ext cx="1536192" cy="2926080"/>
          </a:xfrm>
          <a:prstGeom prst="rect">
            <a:avLst/>
          </a:prstGeom>
          <a:solidFill>
            <a:srgbClr val="F2F5F9"/>
          </a:solidFill>
          <a:ln w="12700">
            <a:solidFill>
              <a:srgbClr val="F2F5F9"/>
            </a:solidFill>
            <a:prstDash val="solid"/>
          </a:ln>
        </p:spPr>
      </p:sp>
      <p:sp>
        <p:nvSpPr>
          <p:cNvPr id="28" name="Shape 23"/>
          <p:cNvSpPr/>
          <p:nvPr/>
        </p:nvSpPr>
        <p:spPr>
          <a:xfrm>
            <a:off x="5477256" y="1325880"/>
            <a:ext cx="64008" cy="2926080"/>
          </a:xfrm>
          <a:prstGeom prst="rect">
            <a:avLst/>
          </a:prstGeom>
          <a:solidFill>
            <a:srgbClr val="0F8B7D"/>
          </a:solidFill>
          <a:ln w="12700">
            <a:solidFill>
              <a:srgbClr val="0F8B7D"/>
            </a:solidFill>
            <a:prstDash val="solid"/>
          </a:ln>
        </p:spPr>
      </p:sp>
      <p:sp>
        <p:nvSpPr>
          <p:cNvPr id="29" name="Shape 24"/>
          <p:cNvSpPr/>
          <p:nvPr/>
        </p:nvSpPr>
        <p:spPr>
          <a:xfrm>
            <a:off x="5678424" y="1554480"/>
            <a:ext cx="548640" cy="548640"/>
          </a:xfrm>
          <a:prstGeom prst="ellipse">
            <a:avLst/>
          </a:prstGeom>
          <a:solidFill>
            <a:srgbClr val="0F8B7D"/>
          </a:solidFill>
          <a:ln w="12700">
            <a:solidFill>
              <a:srgbClr val="0F8B7D"/>
            </a:solidFill>
            <a:prstDash val="solid"/>
          </a:ln>
        </p:spPr>
      </p:sp>
      <p:pic>
        <p:nvPicPr>
          <p:cNvPr id="30" name="Image 3" descr="artifacts/.metadata/Unified_AI_Adoption_Workshop.pptx/icons/i3.sv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15584" y="1691640"/>
            <a:ext cx="274320" cy="274320"/>
          </a:xfrm>
          <a:prstGeom prst="rect">
            <a:avLst/>
          </a:prstGeom>
        </p:spPr>
      </p:pic>
      <p:sp>
        <p:nvSpPr>
          <p:cNvPr id="31" name="Text 25"/>
          <p:cNvSpPr/>
          <p:nvPr/>
        </p:nvSpPr>
        <p:spPr>
          <a:xfrm>
            <a:off x="6556248" y="1554480"/>
            <a:ext cx="320040" cy="365760"/>
          </a:xfrm>
          <a:prstGeom prst="rect">
            <a:avLst/>
          </a:prstGeom>
          <a:noFill/>
          <a:ln/>
        </p:spPr>
        <p:txBody>
          <a:bodyPr wrap="square" lIns="0" tIns="0" rIns="0" bIns="0" rtlCol="0" anchor="t"/>
          <a:lstStyle/>
          <a:p>
            <a:pPr algn="r" indent="0" marL="0">
              <a:buNone/>
            </a:pPr>
            <a:r>
              <a:rPr lang="en-US" sz="2000" b="1" dirty="0">
                <a:solidFill>
                  <a:srgbClr val="F2A33A"/>
                </a:solidFill>
                <a:latin typeface="Calibri" pitchFamily="34" charset="0"/>
                <a:ea typeface="Calibri" pitchFamily="34" charset="-122"/>
                <a:cs typeface="Calibri" pitchFamily="34" charset="-120"/>
              </a:rPr>
              <a:t>4</a:t>
            </a:r>
            <a:endParaRPr lang="en-US" sz="2000" dirty="0"/>
          </a:p>
        </p:txBody>
      </p:sp>
      <p:sp>
        <p:nvSpPr>
          <p:cNvPr id="32" name="Text 26"/>
          <p:cNvSpPr/>
          <p:nvPr/>
        </p:nvSpPr>
        <p:spPr>
          <a:xfrm>
            <a:off x="5678424" y="2240280"/>
            <a:ext cx="1216152" cy="594360"/>
          </a:xfrm>
          <a:prstGeom prst="rect">
            <a:avLst/>
          </a:prstGeom>
          <a:noFill/>
          <a:ln/>
        </p:spPr>
        <p:txBody>
          <a:bodyPr wrap="square" lIns="0" tIns="0" rIns="0" bIns="0" rtlCol="0" anchor="t"/>
          <a:lstStyle/>
          <a:p>
            <a:pPr indent="0" marL="0">
              <a:buNone/>
            </a:pPr>
            <a:r>
              <a:rPr lang="en-US" sz="1350" b="1" dirty="0">
                <a:solidFill>
                  <a:srgbClr val="1F3A5F"/>
                </a:solidFill>
                <a:latin typeface="Calibri" pitchFamily="34" charset="0"/>
                <a:ea typeface="Calibri" pitchFamily="34" charset="-122"/>
                <a:cs typeface="Calibri" pitchFamily="34" charset="-120"/>
              </a:rPr>
              <a:t>People are not brought along</a:t>
            </a:r>
            <a:endParaRPr lang="en-US" sz="1350" dirty="0"/>
          </a:p>
        </p:txBody>
      </p:sp>
      <p:sp>
        <p:nvSpPr>
          <p:cNvPr id="33" name="Text 27"/>
          <p:cNvSpPr/>
          <p:nvPr/>
        </p:nvSpPr>
        <p:spPr>
          <a:xfrm>
            <a:off x="5678424" y="2880360"/>
            <a:ext cx="1216152" cy="1280160"/>
          </a:xfrm>
          <a:prstGeom prst="rect">
            <a:avLst/>
          </a:prstGeom>
          <a:noFill/>
          <a:ln/>
        </p:spPr>
        <p:txBody>
          <a:bodyPr wrap="square" lIns="0" tIns="0" rIns="0" bIns="0" rtlCol="0" anchor="t"/>
          <a:lstStyle/>
          <a:p>
            <a:pPr indent="0" marL="0">
              <a:buNone/>
            </a:pPr>
            <a:r>
              <a:rPr lang="en-US" sz="1100" dirty="0">
                <a:solidFill>
                  <a:srgbClr val="1E2733"/>
                </a:solidFill>
                <a:latin typeface="Calibri" pitchFamily="34" charset="0"/>
                <a:ea typeface="Calibri" pitchFamily="34" charset="-122"/>
                <a:cs typeface="Calibri" pitchFamily="34" charset="-120"/>
              </a:rPr>
              <a:t>Tools are licensed but not adopted; fear, distrust and missing skills limit use.</a:t>
            </a:r>
            <a:endParaRPr lang="en-US" sz="1100" dirty="0"/>
          </a:p>
        </p:txBody>
      </p:sp>
      <p:sp>
        <p:nvSpPr>
          <p:cNvPr id="34" name="Shape 28"/>
          <p:cNvSpPr/>
          <p:nvPr/>
        </p:nvSpPr>
        <p:spPr>
          <a:xfrm>
            <a:off x="7150608" y="1325880"/>
            <a:ext cx="1536192" cy="2926080"/>
          </a:xfrm>
          <a:prstGeom prst="rect">
            <a:avLst/>
          </a:prstGeom>
          <a:solidFill>
            <a:srgbClr val="F2F5F9"/>
          </a:solidFill>
          <a:ln w="12700">
            <a:solidFill>
              <a:srgbClr val="F2F5F9"/>
            </a:solidFill>
            <a:prstDash val="solid"/>
          </a:ln>
        </p:spPr>
      </p:sp>
      <p:sp>
        <p:nvSpPr>
          <p:cNvPr id="35" name="Shape 29"/>
          <p:cNvSpPr/>
          <p:nvPr/>
        </p:nvSpPr>
        <p:spPr>
          <a:xfrm>
            <a:off x="7150608" y="1325880"/>
            <a:ext cx="64008" cy="2926080"/>
          </a:xfrm>
          <a:prstGeom prst="rect">
            <a:avLst/>
          </a:prstGeom>
          <a:solidFill>
            <a:srgbClr val="0F8B7D"/>
          </a:solidFill>
          <a:ln w="12700">
            <a:solidFill>
              <a:srgbClr val="0F8B7D"/>
            </a:solidFill>
            <a:prstDash val="solid"/>
          </a:ln>
        </p:spPr>
      </p:sp>
      <p:sp>
        <p:nvSpPr>
          <p:cNvPr id="36" name="Shape 30"/>
          <p:cNvSpPr/>
          <p:nvPr/>
        </p:nvSpPr>
        <p:spPr>
          <a:xfrm>
            <a:off x="7351776" y="1554480"/>
            <a:ext cx="548640" cy="548640"/>
          </a:xfrm>
          <a:prstGeom prst="ellipse">
            <a:avLst/>
          </a:prstGeom>
          <a:solidFill>
            <a:srgbClr val="1F3A5F"/>
          </a:solidFill>
          <a:ln w="12700">
            <a:solidFill>
              <a:srgbClr val="1F3A5F"/>
            </a:solidFill>
            <a:prstDash val="solid"/>
          </a:ln>
        </p:spPr>
      </p:sp>
      <p:pic>
        <p:nvPicPr>
          <p:cNvPr id="37" name="Image 4" descr="artifacts/.metadata/Unified_AI_Adoption_Workshop.pptx/icons/i4.sv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88936" y="1691640"/>
            <a:ext cx="274320" cy="274320"/>
          </a:xfrm>
          <a:prstGeom prst="rect">
            <a:avLst/>
          </a:prstGeom>
        </p:spPr>
      </p:pic>
      <p:sp>
        <p:nvSpPr>
          <p:cNvPr id="38" name="Text 31"/>
          <p:cNvSpPr/>
          <p:nvPr/>
        </p:nvSpPr>
        <p:spPr>
          <a:xfrm>
            <a:off x="8229600" y="1554480"/>
            <a:ext cx="320040" cy="365760"/>
          </a:xfrm>
          <a:prstGeom prst="rect">
            <a:avLst/>
          </a:prstGeom>
          <a:noFill/>
          <a:ln/>
        </p:spPr>
        <p:txBody>
          <a:bodyPr wrap="square" lIns="0" tIns="0" rIns="0" bIns="0" rtlCol="0" anchor="t"/>
          <a:lstStyle/>
          <a:p>
            <a:pPr algn="r" indent="0" marL="0">
              <a:buNone/>
            </a:pPr>
            <a:r>
              <a:rPr lang="en-US" sz="2000" b="1" dirty="0">
                <a:solidFill>
                  <a:srgbClr val="F2A33A"/>
                </a:solidFill>
                <a:latin typeface="Calibri" pitchFamily="34" charset="0"/>
                <a:ea typeface="Calibri" pitchFamily="34" charset="-122"/>
                <a:cs typeface="Calibri" pitchFamily="34" charset="-120"/>
              </a:rPr>
              <a:t>5</a:t>
            </a:r>
            <a:endParaRPr lang="en-US" sz="2000" dirty="0"/>
          </a:p>
        </p:txBody>
      </p:sp>
      <p:sp>
        <p:nvSpPr>
          <p:cNvPr id="39" name="Text 32"/>
          <p:cNvSpPr/>
          <p:nvPr/>
        </p:nvSpPr>
        <p:spPr>
          <a:xfrm>
            <a:off x="7351776" y="2240280"/>
            <a:ext cx="1216152" cy="594360"/>
          </a:xfrm>
          <a:prstGeom prst="rect">
            <a:avLst/>
          </a:prstGeom>
          <a:noFill/>
          <a:ln/>
        </p:spPr>
        <p:txBody>
          <a:bodyPr wrap="square" lIns="0" tIns="0" rIns="0" bIns="0" rtlCol="0" anchor="t"/>
          <a:lstStyle/>
          <a:p>
            <a:pPr indent="0" marL="0">
              <a:buNone/>
            </a:pPr>
            <a:r>
              <a:rPr lang="en-US" sz="1350" b="1" dirty="0">
                <a:solidFill>
                  <a:srgbClr val="1F3A5F"/>
                </a:solidFill>
                <a:latin typeface="Calibri" pitchFamily="34" charset="0"/>
                <a:ea typeface="Calibri" pitchFamily="34" charset="-122"/>
                <a:cs typeface="Calibri" pitchFamily="34" charset="-120"/>
              </a:rPr>
              <a:t>No operational discipline</a:t>
            </a:r>
            <a:endParaRPr lang="en-US" sz="1350" dirty="0"/>
          </a:p>
        </p:txBody>
      </p:sp>
      <p:sp>
        <p:nvSpPr>
          <p:cNvPr id="40" name="Text 33"/>
          <p:cNvSpPr/>
          <p:nvPr/>
        </p:nvSpPr>
        <p:spPr>
          <a:xfrm>
            <a:off x="7351776" y="2880360"/>
            <a:ext cx="1216152" cy="1280160"/>
          </a:xfrm>
          <a:prstGeom prst="rect">
            <a:avLst/>
          </a:prstGeom>
          <a:noFill/>
          <a:ln/>
        </p:spPr>
        <p:txBody>
          <a:bodyPr wrap="square" lIns="0" tIns="0" rIns="0" bIns="0" rtlCol="0" anchor="t"/>
          <a:lstStyle/>
          <a:p>
            <a:pPr indent="0" marL="0">
              <a:buNone/>
            </a:pPr>
            <a:r>
              <a:rPr lang="en-US" sz="1100" dirty="0">
                <a:solidFill>
                  <a:srgbClr val="1E2733"/>
                </a:solidFill>
                <a:latin typeface="Calibri" pitchFamily="34" charset="0"/>
                <a:ea typeface="Calibri" pitchFamily="34" charset="-122"/>
                <a:cs typeface="Calibri" pitchFamily="34" charset="-120"/>
              </a:rPr>
              <a:t>Without evaluation and observability, quality and spend drift with real users.</a:t>
            </a:r>
            <a:endParaRPr lang="en-US" sz="1100" dirty="0"/>
          </a:p>
        </p:txBody>
      </p:sp>
      <p:sp>
        <p:nvSpPr>
          <p:cNvPr id="41" name="Text 34"/>
          <p:cNvSpPr/>
          <p:nvPr/>
        </p:nvSpPr>
        <p:spPr>
          <a:xfrm>
            <a:off x="457200" y="4407408"/>
            <a:ext cx="8229600" cy="274320"/>
          </a:xfrm>
          <a:prstGeom prst="rect">
            <a:avLst/>
          </a:prstGeom>
          <a:noFill/>
          <a:ln/>
        </p:spPr>
        <p:txBody>
          <a:bodyPr wrap="square" lIns="0" tIns="0" rIns="0" bIns="0" rtlCol="0" anchor="t"/>
          <a:lstStyle/>
          <a:p>
            <a:pPr indent="0" marL="0">
              <a:buNone/>
            </a:pPr>
            <a:r>
              <a:rPr lang="en-US" sz="1200" i="1" dirty="0">
                <a:solidFill>
                  <a:srgbClr val="0F8B7D"/>
                </a:solidFill>
                <a:latin typeface="Calibri" pitchFamily="34" charset="0"/>
                <a:ea typeface="Calibri" pitchFamily="34" charset="-122"/>
                <a:cs typeface="Calibri" pitchFamily="34" charset="-120"/>
              </a:rPr>
              <a:t>Discussion: which of these do you recognise most in your organisation?</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02  ·  THE INTEGRATED MODEL</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One integrated model</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5 / 20</a:t>
            </a:r>
            <a:endParaRPr lang="en-US" sz="900" dirty="0"/>
          </a:p>
        </p:txBody>
      </p:sp>
      <p:sp>
        <p:nvSpPr>
          <p:cNvPr id="6" name="Text 4"/>
          <p:cNvSpPr/>
          <p:nvPr/>
        </p:nvSpPr>
        <p:spPr>
          <a:xfrm>
            <a:off x="457200" y="1280160"/>
            <a:ext cx="8229600" cy="411480"/>
          </a:xfrm>
          <a:prstGeom prst="rect">
            <a:avLst/>
          </a:prstGeom>
          <a:solidFill>
            <a:srgbClr val="0F8B7D"/>
          </a:solidFill>
          <a:ln>
            <a:solidFill>
              <a:srgbClr val="0F8B7D"/>
            </a:solid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OUTCOME  |  </a:t>
            </a:r>
            <a:pPr algn="ctr" indent="0" marL="0">
              <a:buNone/>
            </a:pPr>
            <a:r>
              <a:rPr lang="en-US" sz="1200" dirty="0">
                <a:solidFill>
                  <a:srgbClr val="FFFFFF"/>
                </a:solidFill>
                <a:latin typeface="Calibri" pitchFamily="34" charset="0"/>
                <a:ea typeface="Calibri" pitchFamily="34" charset="-122"/>
                <a:cs typeface="Calibri" pitchFamily="34" charset="-120"/>
              </a:rPr>
              <a:t>Value realisation: measurable business results, tracked from a baseline</a:t>
            </a:r>
            <a:endParaRPr lang="en-US" sz="1200" dirty="0"/>
          </a:p>
        </p:txBody>
      </p:sp>
      <p:sp>
        <p:nvSpPr>
          <p:cNvPr id="7" name="Shape 5"/>
          <p:cNvSpPr/>
          <p:nvPr/>
        </p:nvSpPr>
        <p:spPr>
          <a:xfrm>
            <a:off x="457200" y="1783080"/>
            <a:ext cx="1295400" cy="1280160"/>
          </a:xfrm>
          <a:prstGeom prst="rect">
            <a:avLst/>
          </a:prstGeom>
          <a:solidFill>
            <a:srgbClr val="1F3A5F"/>
          </a:solidFill>
          <a:ln w="12700">
            <a:solidFill>
              <a:srgbClr val="1F3A5F"/>
            </a:solidFill>
            <a:prstDash val="solid"/>
          </a:ln>
        </p:spPr>
      </p:sp>
      <p:sp>
        <p:nvSpPr>
          <p:cNvPr id="8" name="Text 6"/>
          <p:cNvSpPr/>
          <p:nvPr/>
        </p:nvSpPr>
        <p:spPr>
          <a:xfrm>
            <a:off x="530352" y="1920240"/>
            <a:ext cx="1149096" cy="320040"/>
          </a:xfrm>
          <a:prstGeom prst="rect">
            <a:avLst/>
          </a:prstGeom>
          <a:noFill/>
          <a:ln/>
        </p:spPr>
        <p:txBody>
          <a:bodyPr wrap="square" lIns="0" tIns="0" rIns="0" bIns="0" rtlCol="0" anchor="t"/>
          <a:lstStyle/>
          <a:p>
            <a:pPr algn="ctr" indent="0" marL="0">
              <a:buNone/>
            </a:pPr>
            <a:r>
              <a:rPr lang="en-US" sz="1400" b="1" dirty="0">
                <a:solidFill>
                  <a:srgbClr val="FFFFFF"/>
                </a:solidFill>
                <a:latin typeface="Calibri" pitchFamily="34" charset="0"/>
                <a:ea typeface="Calibri" pitchFamily="34" charset="-122"/>
                <a:cs typeface="Calibri" pitchFamily="34" charset="-120"/>
              </a:rPr>
              <a:t>Business</a:t>
            </a:r>
            <a:endParaRPr lang="en-US" sz="1400" dirty="0"/>
          </a:p>
        </p:txBody>
      </p:sp>
      <p:sp>
        <p:nvSpPr>
          <p:cNvPr id="9" name="Text 7"/>
          <p:cNvSpPr/>
          <p:nvPr/>
        </p:nvSpPr>
        <p:spPr>
          <a:xfrm>
            <a:off x="530352" y="2286000"/>
            <a:ext cx="1149096" cy="685800"/>
          </a:xfrm>
          <a:prstGeom prst="rect">
            <a:avLst/>
          </a:prstGeom>
          <a:noFill/>
          <a:ln/>
        </p:spPr>
        <p:txBody>
          <a:bodyPr wrap="square" lIns="0" tIns="0" rIns="0" bIns="0" rtlCol="0" anchor="t"/>
          <a:lstStyle/>
          <a:p>
            <a:pPr algn="ctr" indent="0" marL="0">
              <a:buNone/>
            </a:pPr>
            <a:r>
              <a:rPr lang="en-US" sz="1000" dirty="0">
                <a:solidFill>
                  <a:srgbClr val="DCE6F0"/>
                </a:solidFill>
                <a:latin typeface="Calibri" pitchFamily="34" charset="0"/>
                <a:ea typeface="Calibri" pitchFamily="34" charset="-122"/>
                <a:cs typeface="Calibri" pitchFamily="34" charset="-120"/>
              </a:rPr>
              <a:t>Strategy, portfolio, value, AI FinOps</a:t>
            </a:r>
            <a:endParaRPr lang="en-US" sz="1000" dirty="0"/>
          </a:p>
        </p:txBody>
      </p:sp>
      <p:sp>
        <p:nvSpPr>
          <p:cNvPr id="10" name="Shape 8"/>
          <p:cNvSpPr/>
          <p:nvPr/>
        </p:nvSpPr>
        <p:spPr>
          <a:xfrm>
            <a:off x="1844040" y="1783080"/>
            <a:ext cx="1295400" cy="1280160"/>
          </a:xfrm>
          <a:prstGeom prst="rect">
            <a:avLst/>
          </a:prstGeom>
          <a:solidFill>
            <a:srgbClr val="2C5282"/>
          </a:solidFill>
          <a:ln w="12700">
            <a:solidFill>
              <a:srgbClr val="2C5282"/>
            </a:solidFill>
            <a:prstDash val="solid"/>
          </a:ln>
        </p:spPr>
      </p:sp>
      <p:sp>
        <p:nvSpPr>
          <p:cNvPr id="11" name="Text 9"/>
          <p:cNvSpPr/>
          <p:nvPr/>
        </p:nvSpPr>
        <p:spPr>
          <a:xfrm>
            <a:off x="1917192" y="1920240"/>
            <a:ext cx="1149096" cy="320040"/>
          </a:xfrm>
          <a:prstGeom prst="rect">
            <a:avLst/>
          </a:prstGeom>
          <a:noFill/>
          <a:ln/>
        </p:spPr>
        <p:txBody>
          <a:bodyPr wrap="square" lIns="0" tIns="0" rIns="0" bIns="0" rtlCol="0" anchor="t"/>
          <a:lstStyle/>
          <a:p>
            <a:pPr algn="ctr" indent="0" marL="0">
              <a:buNone/>
            </a:pPr>
            <a:r>
              <a:rPr lang="en-US" sz="1400" b="1" dirty="0">
                <a:solidFill>
                  <a:srgbClr val="FFFFFF"/>
                </a:solidFill>
                <a:latin typeface="Calibri" pitchFamily="34" charset="0"/>
                <a:ea typeface="Calibri" pitchFamily="34" charset="-122"/>
                <a:cs typeface="Calibri" pitchFamily="34" charset="-120"/>
              </a:rPr>
              <a:t>People</a:t>
            </a:r>
            <a:endParaRPr lang="en-US" sz="1400" dirty="0"/>
          </a:p>
        </p:txBody>
      </p:sp>
      <p:sp>
        <p:nvSpPr>
          <p:cNvPr id="12" name="Text 10"/>
          <p:cNvSpPr/>
          <p:nvPr/>
        </p:nvSpPr>
        <p:spPr>
          <a:xfrm>
            <a:off x="1917192" y="2286000"/>
            <a:ext cx="1149096" cy="685800"/>
          </a:xfrm>
          <a:prstGeom prst="rect">
            <a:avLst/>
          </a:prstGeom>
          <a:noFill/>
          <a:ln/>
        </p:spPr>
        <p:txBody>
          <a:bodyPr wrap="square" lIns="0" tIns="0" rIns="0" bIns="0" rtlCol="0" anchor="t"/>
          <a:lstStyle/>
          <a:p>
            <a:pPr algn="ctr" indent="0" marL="0">
              <a:buNone/>
            </a:pPr>
            <a:r>
              <a:rPr lang="en-US" sz="1000" dirty="0">
                <a:solidFill>
                  <a:srgbClr val="DCE6F0"/>
                </a:solidFill>
                <a:latin typeface="Calibri" pitchFamily="34" charset="0"/>
                <a:ea typeface="Calibri" pitchFamily="34" charset="-122"/>
                <a:cs typeface="Calibri" pitchFamily="34" charset="-120"/>
              </a:rPr>
              <a:t>Skills, culture, operating model</a:t>
            </a:r>
            <a:endParaRPr lang="en-US" sz="1000" dirty="0"/>
          </a:p>
        </p:txBody>
      </p:sp>
      <p:sp>
        <p:nvSpPr>
          <p:cNvPr id="13" name="Shape 11"/>
          <p:cNvSpPr/>
          <p:nvPr/>
        </p:nvSpPr>
        <p:spPr>
          <a:xfrm>
            <a:off x="3230880" y="1783080"/>
            <a:ext cx="1295400" cy="1280160"/>
          </a:xfrm>
          <a:prstGeom prst="rect">
            <a:avLst/>
          </a:prstGeom>
          <a:solidFill>
            <a:srgbClr val="1F3A5F"/>
          </a:solidFill>
          <a:ln w="12700">
            <a:solidFill>
              <a:srgbClr val="1F3A5F"/>
            </a:solidFill>
            <a:prstDash val="solid"/>
          </a:ln>
        </p:spPr>
      </p:sp>
      <p:sp>
        <p:nvSpPr>
          <p:cNvPr id="14" name="Text 12"/>
          <p:cNvSpPr/>
          <p:nvPr/>
        </p:nvSpPr>
        <p:spPr>
          <a:xfrm>
            <a:off x="3304032" y="1920240"/>
            <a:ext cx="1149096" cy="320040"/>
          </a:xfrm>
          <a:prstGeom prst="rect">
            <a:avLst/>
          </a:prstGeom>
          <a:noFill/>
          <a:ln/>
        </p:spPr>
        <p:txBody>
          <a:bodyPr wrap="square" lIns="0" tIns="0" rIns="0" bIns="0" rtlCol="0" anchor="t"/>
          <a:lstStyle/>
          <a:p>
            <a:pPr algn="ctr" indent="0" marL="0">
              <a:buNone/>
            </a:pPr>
            <a:r>
              <a:rPr lang="en-US" sz="1400" b="1" dirty="0">
                <a:solidFill>
                  <a:srgbClr val="FFFFFF"/>
                </a:solidFill>
                <a:latin typeface="Calibri" pitchFamily="34" charset="0"/>
                <a:ea typeface="Calibri" pitchFamily="34" charset="-122"/>
                <a:cs typeface="Calibri" pitchFamily="34" charset="-120"/>
              </a:rPr>
              <a:t>Governance</a:t>
            </a:r>
            <a:endParaRPr lang="en-US" sz="1400" dirty="0"/>
          </a:p>
        </p:txBody>
      </p:sp>
      <p:sp>
        <p:nvSpPr>
          <p:cNvPr id="15" name="Text 13"/>
          <p:cNvSpPr/>
          <p:nvPr/>
        </p:nvSpPr>
        <p:spPr>
          <a:xfrm>
            <a:off x="3304032" y="2286000"/>
            <a:ext cx="1149096" cy="685800"/>
          </a:xfrm>
          <a:prstGeom prst="rect">
            <a:avLst/>
          </a:prstGeom>
          <a:noFill/>
          <a:ln/>
        </p:spPr>
        <p:txBody>
          <a:bodyPr wrap="square" lIns="0" tIns="0" rIns="0" bIns="0" rtlCol="0" anchor="t"/>
          <a:lstStyle/>
          <a:p>
            <a:pPr algn="ctr" indent="0" marL="0">
              <a:buNone/>
            </a:pPr>
            <a:r>
              <a:rPr lang="en-US" sz="1000" dirty="0">
                <a:solidFill>
                  <a:srgbClr val="DCE6F0"/>
                </a:solidFill>
                <a:latin typeface="Calibri" pitchFamily="34" charset="0"/>
                <a:ea typeface="Calibri" pitchFamily="34" charset="-122"/>
                <a:cs typeface="Calibri" pitchFamily="34" charset="-120"/>
              </a:rPr>
              <a:t>Policy, risk, compliance, responsible AI</a:t>
            </a:r>
            <a:endParaRPr lang="en-US" sz="1000" dirty="0"/>
          </a:p>
        </p:txBody>
      </p:sp>
      <p:sp>
        <p:nvSpPr>
          <p:cNvPr id="16" name="Shape 14"/>
          <p:cNvSpPr/>
          <p:nvPr/>
        </p:nvSpPr>
        <p:spPr>
          <a:xfrm>
            <a:off x="4617720" y="1783080"/>
            <a:ext cx="1295400" cy="1280160"/>
          </a:xfrm>
          <a:prstGeom prst="rect">
            <a:avLst/>
          </a:prstGeom>
          <a:solidFill>
            <a:srgbClr val="2C5282"/>
          </a:solidFill>
          <a:ln w="12700">
            <a:solidFill>
              <a:srgbClr val="2C5282"/>
            </a:solidFill>
            <a:prstDash val="solid"/>
          </a:ln>
        </p:spPr>
      </p:sp>
      <p:sp>
        <p:nvSpPr>
          <p:cNvPr id="17" name="Text 15"/>
          <p:cNvSpPr/>
          <p:nvPr/>
        </p:nvSpPr>
        <p:spPr>
          <a:xfrm>
            <a:off x="4690872" y="1920240"/>
            <a:ext cx="1149096" cy="320040"/>
          </a:xfrm>
          <a:prstGeom prst="rect">
            <a:avLst/>
          </a:prstGeom>
          <a:noFill/>
          <a:ln/>
        </p:spPr>
        <p:txBody>
          <a:bodyPr wrap="square" lIns="0" tIns="0" rIns="0" bIns="0" rtlCol="0" anchor="t"/>
          <a:lstStyle/>
          <a:p>
            <a:pPr algn="ctr" indent="0" marL="0">
              <a:buNone/>
            </a:pPr>
            <a:r>
              <a:rPr lang="en-US" sz="1400" b="1" dirty="0">
                <a:solidFill>
                  <a:srgbClr val="FFFFFF"/>
                </a:solidFill>
                <a:latin typeface="Calibri" pitchFamily="34" charset="0"/>
                <a:ea typeface="Calibri" pitchFamily="34" charset="-122"/>
                <a:cs typeface="Calibri" pitchFamily="34" charset="-120"/>
              </a:rPr>
              <a:t>Platform</a:t>
            </a:r>
            <a:endParaRPr lang="en-US" sz="1400" dirty="0"/>
          </a:p>
        </p:txBody>
      </p:sp>
      <p:sp>
        <p:nvSpPr>
          <p:cNvPr id="18" name="Text 16"/>
          <p:cNvSpPr/>
          <p:nvPr/>
        </p:nvSpPr>
        <p:spPr>
          <a:xfrm>
            <a:off x="4690872" y="2286000"/>
            <a:ext cx="1149096" cy="685800"/>
          </a:xfrm>
          <a:prstGeom prst="rect">
            <a:avLst/>
          </a:prstGeom>
          <a:noFill/>
          <a:ln/>
        </p:spPr>
        <p:txBody>
          <a:bodyPr wrap="square" lIns="0" tIns="0" rIns="0" bIns="0" rtlCol="0" anchor="t"/>
          <a:lstStyle/>
          <a:p>
            <a:pPr algn="ctr" indent="0" marL="0">
              <a:buNone/>
            </a:pPr>
            <a:r>
              <a:rPr lang="en-US" sz="1000" dirty="0">
                <a:solidFill>
                  <a:srgbClr val="DCE6F0"/>
                </a:solidFill>
                <a:latin typeface="Calibri" pitchFamily="34" charset="0"/>
                <a:ea typeface="Calibri" pitchFamily="34" charset="-122"/>
                <a:cs typeface="Calibri" pitchFamily="34" charset="-120"/>
              </a:rPr>
              <a:t>Data, models, agents, architecture</a:t>
            </a:r>
            <a:endParaRPr lang="en-US" sz="1000" dirty="0"/>
          </a:p>
        </p:txBody>
      </p:sp>
      <p:sp>
        <p:nvSpPr>
          <p:cNvPr id="19" name="Shape 17"/>
          <p:cNvSpPr/>
          <p:nvPr/>
        </p:nvSpPr>
        <p:spPr>
          <a:xfrm>
            <a:off x="6004560" y="1783080"/>
            <a:ext cx="1295400" cy="1280160"/>
          </a:xfrm>
          <a:prstGeom prst="rect">
            <a:avLst/>
          </a:prstGeom>
          <a:solidFill>
            <a:srgbClr val="1F3A5F"/>
          </a:solidFill>
          <a:ln w="12700">
            <a:solidFill>
              <a:srgbClr val="1F3A5F"/>
            </a:solidFill>
            <a:prstDash val="solid"/>
          </a:ln>
        </p:spPr>
      </p:sp>
      <p:sp>
        <p:nvSpPr>
          <p:cNvPr id="20" name="Text 18"/>
          <p:cNvSpPr/>
          <p:nvPr/>
        </p:nvSpPr>
        <p:spPr>
          <a:xfrm>
            <a:off x="6077712" y="1920240"/>
            <a:ext cx="1149096" cy="320040"/>
          </a:xfrm>
          <a:prstGeom prst="rect">
            <a:avLst/>
          </a:prstGeom>
          <a:noFill/>
          <a:ln/>
        </p:spPr>
        <p:txBody>
          <a:bodyPr wrap="square" lIns="0" tIns="0" rIns="0" bIns="0" rtlCol="0" anchor="t"/>
          <a:lstStyle/>
          <a:p>
            <a:pPr algn="ctr" indent="0" marL="0">
              <a:buNone/>
            </a:pPr>
            <a:r>
              <a:rPr lang="en-US" sz="1400" b="1" dirty="0">
                <a:solidFill>
                  <a:srgbClr val="FFFFFF"/>
                </a:solidFill>
                <a:latin typeface="Calibri" pitchFamily="34" charset="0"/>
                <a:ea typeface="Calibri" pitchFamily="34" charset="-122"/>
                <a:cs typeface="Calibri" pitchFamily="34" charset="-120"/>
              </a:rPr>
              <a:t>Security</a:t>
            </a:r>
            <a:endParaRPr lang="en-US" sz="1400" dirty="0"/>
          </a:p>
        </p:txBody>
      </p:sp>
      <p:sp>
        <p:nvSpPr>
          <p:cNvPr id="21" name="Text 19"/>
          <p:cNvSpPr/>
          <p:nvPr/>
        </p:nvSpPr>
        <p:spPr>
          <a:xfrm>
            <a:off x="6077712" y="2286000"/>
            <a:ext cx="1149096" cy="685800"/>
          </a:xfrm>
          <a:prstGeom prst="rect">
            <a:avLst/>
          </a:prstGeom>
          <a:noFill/>
          <a:ln/>
        </p:spPr>
        <p:txBody>
          <a:bodyPr wrap="square" lIns="0" tIns="0" rIns="0" bIns="0" rtlCol="0" anchor="t"/>
          <a:lstStyle/>
          <a:p>
            <a:pPr algn="ctr" indent="0" marL="0">
              <a:buNone/>
            </a:pPr>
            <a:r>
              <a:rPr lang="en-US" sz="1000" dirty="0">
                <a:solidFill>
                  <a:srgbClr val="DCE6F0"/>
                </a:solidFill>
                <a:latin typeface="Calibri" pitchFamily="34" charset="0"/>
                <a:ea typeface="Calibri" pitchFamily="34" charset="-122"/>
                <a:cs typeface="Calibri" pitchFamily="34" charset="-120"/>
              </a:rPr>
              <a:t>Threats, identity, data protection</a:t>
            </a:r>
            <a:endParaRPr lang="en-US" sz="1000" dirty="0"/>
          </a:p>
        </p:txBody>
      </p:sp>
      <p:sp>
        <p:nvSpPr>
          <p:cNvPr id="22" name="Shape 20"/>
          <p:cNvSpPr/>
          <p:nvPr/>
        </p:nvSpPr>
        <p:spPr>
          <a:xfrm>
            <a:off x="7391400" y="1783080"/>
            <a:ext cx="1295400" cy="1280160"/>
          </a:xfrm>
          <a:prstGeom prst="rect">
            <a:avLst/>
          </a:prstGeom>
          <a:solidFill>
            <a:srgbClr val="2C5282"/>
          </a:solidFill>
          <a:ln w="12700">
            <a:solidFill>
              <a:srgbClr val="2C5282"/>
            </a:solidFill>
            <a:prstDash val="solid"/>
          </a:ln>
        </p:spPr>
      </p:sp>
      <p:sp>
        <p:nvSpPr>
          <p:cNvPr id="23" name="Text 21"/>
          <p:cNvSpPr/>
          <p:nvPr/>
        </p:nvSpPr>
        <p:spPr>
          <a:xfrm>
            <a:off x="7464552" y="1920240"/>
            <a:ext cx="1149096" cy="320040"/>
          </a:xfrm>
          <a:prstGeom prst="rect">
            <a:avLst/>
          </a:prstGeom>
          <a:noFill/>
          <a:ln/>
        </p:spPr>
        <p:txBody>
          <a:bodyPr wrap="square" lIns="0" tIns="0" rIns="0" bIns="0" rtlCol="0" anchor="t"/>
          <a:lstStyle/>
          <a:p>
            <a:pPr algn="ctr" indent="0" marL="0">
              <a:buNone/>
            </a:pPr>
            <a:r>
              <a:rPr lang="en-US" sz="1400" b="1" dirty="0">
                <a:solidFill>
                  <a:srgbClr val="FFFFFF"/>
                </a:solidFill>
                <a:latin typeface="Calibri" pitchFamily="34" charset="0"/>
                <a:ea typeface="Calibri" pitchFamily="34" charset="-122"/>
                <a:cs typeface="Calibri" pitchFamily="34" charset="-120"/>
              </a:rPr>
              <a:t>Operations</a:t>
            </a:r>
            <a:endParaRPr lang="en-US" sz="1400" dirty="0"/>
          </a:p>
        </p:txBody>
      </p:sp>
      <p:sp>
        <p:nvSpPr>
          <p:cNvPr id="24" name="Text 22"/>
          <p:cNvSpPr/>
          <p:nvPr/>
        </p:nvSpPr>
        <p:spPr>
          <a:xfrm>
            <a:off x="7464552" y="2286000"/>
            <a:ext cx="1149096" cy="685800"/>
          </a:xfrm>
          <a:prstGeom prst="rect">
            <a:avLst/>
          </a:prstGeom>
          <a:noFill/>
          <a:ln/>
        </p:spPr>
        <p:txBody>
          <a:bodyPr wrap="square" lIns="0" tIns="0" rIns="0" bIns="0" rtlCol="0" anchor="t"/>
          <a:lstStyle/>
          <a:p>
            <a:pPr algn="ctr" indent="0" marL="0">
              <a:buNone/>
            </a:pPr>
            <a:r>
              <a:rPr lang="en-US" sz="1000" dirty="0">
                <a:solidFill>
                  <a:srgbClr val="DCE6F0"/>
                </a:solidFill>
                <a:latin typeface="Calibri" pitchFamily="34" charset="0"/>
                <a:ea typeface="Calibri" pitchFamily="34" charset="-122"/>
                <a:cs typeface="Calibri" pitchFamily="34" charset="-120"/>
              </a:rPr>
              <a:t>Evaluation, observability, incidents</a:t>
            </a:r>
            <a:endParaRPr lang="en-US" sz="1000" dirty="0"/>
          </a:p>
        </p:txBody>
      </p:sp>
      <p:sp>
        <p:nvSpPr>
          <p:cNvPr id="25" name="Text 23"/>
          <p:cNvSpPr/>
          <p:nvPr/>
        </p:nvSpPr>
        <p:spPr>
          <a:xfrm>
            <a:off x="457200" y="3090672"/>
            <a:ext cx="8229600" cy="201168"/>
          </a:xfrm>
          <a:prstGeom prst="rect">
            <a:avLst/>
          </a:prstGeom>
          <a:noFill/>
          <a:ln/>
        </p:spPr>
        <p:txBody>
          <a:bodyPr wrap="square" lIns="0" tIns="0" rIns="0" bIns="0" rtlCol="0" anchor="t"/>
          <a:lstStyle/>
          <a:p>
            <a:pPr algn="ctr" indent="0" marL="0">
              <a:buNone/>
            </a:pPr>
            <a:r>
              <a:rPr lang="en-US" sz="900" b="1" spc="100" kern="0" dirty="0">
                <a:solidFill>
                  <a:srgbClr val="5A6270"/>
                </a:solidFill>
                <a:latin typeface="Calibri" pitchFamily="34" charset="0"/>
                <a:ea typeface="Calibri" pitchFamily="34" charset="-122"/>
                <a:cs typeface="Calibri" pitchFamily="34" charset="-120"/>
              </a:rPr>
              <a:t>STRUCTURE  |  CAF-AI perspectives</a:t>
            </a:r>
            <a:endParaRPr lang="en-US" sz="900" dirty="0"/>
          </a:p>
        </p:txBody>
      </p:sp>
      <p:sp>
        <p:nvSpPr>
          <p:cNvPr id="26" name="Text 24"/>
          <p:cNvSpPr/>
          <p:nvPr/>
        </p:nvSpPr>
        <p:spPr>
          <a:xfrm>
            <a:off x="457200" y="3337560"/>
            <a:ext cx="8229600" cy="384048"/>
          </a:xfrm>
          <a:prstGeom prst="rect">
            <a:avLst/>
          </a:prstGeom>
          <a:solidFill>
            <a:srgbClr val="C9D6E3"/>
          </a:solidFill>
          <a:ln>
            <a:solidFill>
              <a:srgbClr val="C9D6E3"/>
            </a:solidFill>
          </a:ln>
        </p:spPr>
        <p:txBody>
          <a:bodyPr wrap="square" lIns="0" tIns="0" rIns="0" bIns="0" rtlCol="0" anchor="ctr"/>
          <a:lstStyle/>
          <a:p>
            <a:pPr algn="ctr" indent="0" marL="0">
              <a:buNone/>
            </a:pPr>
            <a:r>
              <a:rPr lang="en-US" sz="1200" b="1" dirty="0">
                <a:solidFill>
                  <a:srgbClr val="1F3A5F"/>
                </a:solidFill>
                <a:latin typeface="Calibri" pitchFamily="34" charset="0"/>
                <a:ea typeface="Calibri" pitchFamily="34" charset="-122"/>
                <a:cs typeface="Calibri" pitchFamily="34" charset="-120"/>
              </a:rPr>
              <a:t>GUARDRAILS  |  </a:t>
            </a:r>
            <a:pPr algn="ctr" indent="0" marL="0">
              <a:buNone/>
            </a:pPr>
            <a:r>
              <a:rPr lang="en-US" sz="1200" dirty="0">
                <a:solidFill>
                  <a:srgbClr val="1F3A5F"/>
                </a:solidFill>
                <a:latin typeface="Calibri" pitchFamily="34" charset="0"/>
                <a:ea typeface="Calibri" pitchFamily="34" charset="-122"/>
                <a:cs typeface="Calibri" pitchFamily="34" charset="-120"/>
              </a:rPr>
              <a:t>NIST AI RMF (Govern, Map, Measure, Manage)  +  ISO/IEC 42001 AI management system</a:t>
            </a:r>
            <a:endParaRPr lang="en-US" sz="1200" dirty="0"/>
          </a:p>
        </p:txBody>
      </p:sp>
      <p:sp>
        <p:nvSpPr>
          <p:cNvPr id="27" name="Text 25"/>
          <p:cNvSpPr/>
          <p:nvPr/>
        </p:nvSpPr>
        <p:spPr>
          <a:xfrm>
            <a:off x="457200" y="3776472"/>
            <a:ext cx="8229600" cy="384048"/>
          </a:xfrm>
          <a:prstGeom prst="rect">
            <a:avLst/>
          </a:prstGeom>
          <a:solidFill>
            <a:srgbClr val="FFF4E0"/>
          </a:solidFill>
          <a:ln>
            <a:solidFill>
              <a:srgbClr val="FFF4E0"/>
            </a:solidFill>
          </a:ln>
        </p:spPr>
        <p:txBody>
          <a:bodyPr wrap="square" lIns="0" tIns="0" rIns="0" bIns="0" rtlCol="0" anchor="ctr"/>
          <a:lstStyle/>
          <a:p>
            <a:pPr algn="ctr" indent="0" marL="0">
              <a:buNone/>
            </a:pPr>
            <a:r>
              <a:rPr lang="en-US" sz="1200" b="1" dirty="0">
                <a:solidFill>
                  <a:srgbClr val="6B4200"/>
                </a:solidFill>
                <a:latin typeface="Calibri" pitchFamily="34" charset="0"/>
                <a:ea typeface="Calibri" pitchFamily="34" charset="-122"/>
                <a:cs typeface="Calibri" pitchFamily="34" charset="-120"/>
              </a:rPr>
              <a:t>PEOPLE  |  </a:t>
            </a:r>
            <a:pPr algn="ctr" indent="0" marL="0">
              <a:buNone/>
            </a:pPr>
            <a:r>
              <a:rPr lang="en-US" sz="1200" dirty="0">
                <a:solidFill>
                  <a:srgbClr val="6B4200"/>
                </a:solidFill>
                <a:latin typeface="Calibri" pitchFamily="34" charset="0"/>
                <a:ea typeface="Calibri" pitchFamily="34" charset="-122"/>
                <a:cs typeface="Calibri" pitchFamily="34" charset="-120"/>
              </a:rPr>
              <a:t>ADKAR: Awareness &gt; Desire &gt; Knowledge &gt; Ability &gt; Reinforcement</a:t>
            </a:r>
            <a:endParaRPr lang="en-US" sz="1200" dirty="0"/>
          </a:p>
        </p:txBody>
      </p:sp>
      <p:sp>
        <p:nvSpPr>
          <p:cNvPr id="28" name="Text 26"/>
          <p:cNvSpPr/>
          <p:nvPr/>
        </p:nvSpPr>
        <p:spPr>
          <a:xfrm>
            <a:off x="457200" y="4215384"/>
            <a:ext cx="8229600" cy="384048"/>
          </a:xfrm>
          <a:prstGeom prst="rect">
            <a:avLst/>
          </a:prstGeom>
          <a:solidFill>
            <a:srgbClr val="F2F5F9"/>
          </a:solidFill>
          <a:ln>
            <a:solidFill>
              <a:srgbClr val="F2F5F9"/>
            </a:solidFill>
          </a:ln>
        </p:spPr>
        <p:txBody>
          <a:bodyPr wrap="square" lIns="0" tIns="0" rIns="0" bIns="0" rtlCol="0" anchor="ctr"/>
          <a:lstStyle/>
          <a:p>
            <a:pPr algn="ctr" indent="0" marL="0">
              <a:buNone/>
            </a:pPr>
            <a:r>
              <a:rPr lang="en-US" sz="1200" b="1" dirty="0">
                <a:solidFill>
                  <a:srgbClr val="1F3A5F"/>
                </a:solidFill>
                <a:latin typeface="Calibri" pitchFamily="34" charset="0"/>
                <a:ea typeface="Calibri" pitchFamily="34" charset="-122"/>
                <a:cs typeface="Calibri" pitchFamily="34" charset="-120"/>
              </a:rPr>
              <a:t>DIAGNOSIS  |  </a:t>
            </a:r>
            <a:pPr algn="ctr" indent="0" marL="0">
              <a:buNone/>
            </a:pPr>
            <a:r>
              <a:rPr lang="en-US" sz="1200" dirty="0">
                <a:solidFill>
                  <a:srgbClr val="1F3A5F"/>
                </a:solidFill>
                <a:latin typeface="Calibri" pitchFamily="34" charset="0"/>
                <a:ea typeface="Calibri" pitchFamily="34" charset="-122"/>
                <a:cs typeface="Calibri" pitchFamily="34" charset="-120"/>
              </a:rPr>
              <a:t>Maturity: 1 Exploring &gt; 2 Experimenting &gt; 3 Operationalising &gt; 4 Scaling &gt; 5 Transforming</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02  ·  THE INTEGRATED MODEL</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What each framework contributes</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6 / 20</a:t>
            </a:r>
            <a:endParaRPr lang="en-US" sz="900" dirty="0"/>
          </a:p>
        </p:txBody>
      </p:sp>
      <p:sp>
        <p:nvSpPr>
          <p:cNvPr id="6" name="Shape 4"/>
          <p:cNvSpPr/>
          <p:nvPr/>
        </p:nvSpPr>
        <p:spPr>
          <a:xfrm>
            <a:off x="457200" y="1280160"/>
            <a:ext cx="4046220" cy="1463040"/>
          </a:xfrm>
          <a:prstGeom prst="rect">
            <a:avLst/>
          </a:prstGeom>
          <a:solidFill>
            <a:srgbClr val="F2F5F9"/>
          </a:solidFill>
          <a:ln w="12700">
            <a:solidFill>
              <a:srgbClr val="F2F5F9"/>
            </a:solidFill>
            <a:prstDash val="solid"/>
          </a:ln>
        </p:spPr>
      </p:sp>
      <p:sp>
        <p:nvSpPr>
          <p:cNvPr id="7" name="Shape 5"/>
          <p:cNvSpPr/>
          <p:nvPr/>
        </p:nvSpPr>
        <p:spPr>
          <a:xfrm>
            <a:off x="457200" y="1280160"/>
            <a:ext cx="64008" cy="1463040"/>
          </a:xfrm>
          <a:prstGeom prst="rect">
            <a:avLst/>
          </a:prstGeom>
          <a:solidFill>
            <a:srgbClr val="0F8B7D"/>
          </a:solidFill>
          <a:ln w="12700">
            <a:solidFill>
              <a:srgbClr val="0F8B7D"/>
            </a:solidFill>
            <a:prstDash val="solid"/>
          </a:ln>
        </p:spPr>
      </p:sp>
      <p:sp>
        <p:nvSpPr>
          <p:cNvPr id="8" name="Shape 6"/>
          <p:cNvSpPr/>
          <p:nvPr/>
        </p:nvSpPr>
        <p:spPr>
          <a:xfrm>
            <a:off x="685800" y="1508760"/>
            <a:ext cx="548640" cy="548640"/>
          </a:xfrm>
          <a:prstGeom prst="ellipse">
            <a:avLst/>
          </a:prstGeom>
          <a:solidFill>
            <a:srgbClr val="0F8B7D"/>
          </a:solidFill>
          <a:ln w="12700">
            <a:solidFill>
              <a:srgbClr val="0F8B7D"/>
            </a:solidFill>
            <a:prstDash val="solid"/>
          </a:ln>
        </p:spPr>
      </p:sp>
      <p:pic>
        <p:nvPicPr>
          <p:cNvPr id="9" name="Image 0" descr="artifacts/.metadata/Unified_AI_Adoption_Workshop.pptx/icons/i5.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22960" y="1645920"/>
            <a:ext cx="274320" cy="274320"/>
          </a:xfrm>
          <a:prstGeom prst="rect">
            <a:avLst/>
          </a:prstGeom>
        </p:spPr>
      </p:pic>
      <p:sp>
        <p:nvSpPr>
          <p:cNvPr id="10" name="Text 7"/>
          <p:cNvSpPr/>
          <p:nvPr/>
        </p:nvSpPr>
        <p:spPr>
          <a:xfrm>
            <a:off x="1417320" y="1463040"/>
            <a:ext cx="2948940" cy="201168"/>
          </a:xfrm>
          <a:prstGeom prst="rect">
            <a:avLst/>
          </a:prstGeom>
          <a:noFill/>
          <a:ln/>
        </p:spPr>
        <p:txBody>
          <a:bodyPr wrap="square" lIns="0" tIns="0" rIns="0" bIns="0" rtlCol="0" anchor="t"/>
          <a:lstStyle/>
          <a:p>
            <a:pPr indent="0" marL="0">
              <a:buNone/>
            </a:pPr>
            <a:r>
              <a:rPr lang="en-US" sz="950" b="1" spc="200" kern="0" dirty="0">
                <a:solidFill>
                  <a:srgbClr val="5A6270"/>
                </a:solidFill>
                <a:latin typeface="Calibri" pitchFamily="34" charset="0"/>
                <a:ea typeface="Calibri" pitchFamily="34" charset="-122"/>
                <a:cs typeface="Calibri" pitchFamily="34" charset="-120"/>
              </a:rPr>
              <a:t>STRUCTURE</a:t>
            </a:r>
            <a:endParaRPr lang="en-US" sz="950" dirty="0"/>
          </a:p>
        </p:txBody>
      </p:sp>
      <p:sp>
        <p:nvSpPr>
          <p:cNvPr id="11" name="Text 8"/>
          <p:cNvSpPr/>
          <p:nvPr/>
        </p:nvSpPr>
        <p:spPr>
          <a:xfrm>
            <a:off x="1417320" y="1664208"/>
            <a:ext cx="2948940" cy="310896"/>
          </a:xfrm>
          <a:prstGeom prst="rect">
            <a:avLst/>
          </a:prstGeom>
          <a:noFill/>
          <a:ln/>
        </p:spPr>
        <p:txBody>
          <a:bodyPr wrap="square" lIns="0" tIns="0" rIns="0" bIns="0" rtlCol="0" anchor="t"/>
          <a:lstStyle/>
          <a:p>
            <a:pPr indent="0" marL="0">
              <a:buNone/>
            </a:pPr>
            <a:r>
              <a:rPr lang="en-US" sz="1500" b="1" dirty="0">
                <a:solidFill>
                  <a:srgbClr val="1F3A5F"/>
                </a:solidFill>
                <a:latin typeface="Calibri" pitchFamily="34" charset="0"/>
                <a:ea typeface="Calibri" pitchFamily="34" charset="-122"/>
                <a:cs typeface="Calibri" pitchFamily="34" charset="-120"/>
              </a:rPr>
              <a:t>CAF-AI</a:t>
            </a:r>
            <a:endParaRPr lang="en-US" sz="1500" dirty="0"/>
          </a:p>
        </p:txBody>
      </p:sp>
      <p:sp>
        <p:nvSpPr>
          <p:cNvPr id="12" name="Text 9"/>
          <p:cNvSpPr/>
          <p:nvPr/>
        </p:nvSpPr>
        <p:spPr>
          <a:xfrm>
            <a:off x="1417320" y="2011680"/>
            <a:ext cx="2948940" cy="411480"/>
          </a:xfrm>
          <a:prstGeom prst="rect">
            <a:avLst/>
          </a:prstGeom>
          <a:noFill/>
          <a:ln/>
        </p:spPr>
        <p:txBody>
          <a:bodyPr wrap="square" lIns="0" tIns="0" rIns="0" bIns="0" rtlCol="0" anchor="t"/>
          <a:lstStyle/>
          <a:p>
            <a:pPr indent="0" marL="0">
              <a:buNone/>
            </a:pPr>
            <a:r>
              <a:rPr lang="en-US" sz="1200" i="1" dirty="0">
                <a:solidFill>
                  <a:srgbClr val="1E2733"/>
                </a:solidFill>
                <a:latin typeface="Calibri" pitchFamily="34" charset="0"/>
                <a:ea typeface="Calibri" pitchFamily="34" charset="-122"/>
                <a:cs typeface="Calibri" pitchFamily="34" charset="-120"/>
              </a:rPr>
              <a:t>What capabilities must we build, and who owns them?</a:t>
            </a:r>
            <a:endParaRPr lang="en-US" sz="1200" dirty="0"/>
          </a:p>
        </p:txBody>
      </p:sp>
      <p:sp>
        <p:nvSpPr>
          <p:cNvPr id="13" name="Text 10"/>
          <p:cNvSpPr/>
          <p:nvPr/>
        </p:nvSpPr>
        <p:spPr>
          <a:xfrm>
            <a:off x="1417320" y="2441448"/>
            <a:ext cx="2948940" cy="228600"/>
          </a:xfrm>
          <a:prstGeom prst="rect">
            <a:avLst/>
          </a:prstGeom>
          <a:noFill/>
          <a:ln/>
        </p:spPr>
        <p:txBody>
          <a:bodyPr wrap="square" lIns="0" tIns="0" rIns="0" bIns="0" rtlCol="0" anchor="t"/>
          <a:lstStyle/>
          <a:p>
            <a:pPr indent="0" marL="0">
              <a:buNone/>
            </a:pPr>
            <a:r>
              <a:rPr lang="en-US" sz="1000" dirty="0">
                <a:solidFill>
                  <a:srgbClr val="0F8B7D"/>
                </a:solidFill>
                <a:latin typeface="Calibri" pitchFamily="34" charset="0"/>
                <a:ea typeface="Calibri" pitchFamily="34" charset="-122"/>
                <a:cs typeface="Calibri" pitchFamily="34" charset="-120"/>
              </a:rPr>
              <a:t>Output: Capability plan by perspective</a:t>
            </a:r>
            <a:endParaRPr lang="en-US" sz="1000" dirty="0"/>
          </a:p>
        </p:txBody>
      </p:sp>
      <p:sp>
        <p:nvSpPr>
          <p:cNvPr id="14" name="Shape 11"/>
          <p:cNvSpPr/>
          <p:nvPr/>
        </p:nvSpPr>
        <p:spPr>
          <a:xfrm>
            <a:off x="4640580" y="1280160"/>
            <a:ext cx="4046220" cy="1463040"/>
          </a:xfrm>
          <a:prstGeom prst="rect">
            <a:avLst/>
          </a:prstGeom>
          <a:solidFill>
            <a:srgbClr val="F2F5F9"/>
          </a:solidFill>
          <a:ln w="12700">
            <a:solidFill>
              <a:srgbClr val="F2F5F9"/>
            </a:solidFill>
            <a:prstDash val="solid"/>
          </a:ln>
        </p:spPr>
      </p:sp>
      <p:sp>
        <p:nvSpPr>
          <p:cNvPr id="15" name="Shape 12"/>
          <p:cNvSpPr/>
          <p:nvPr/>
        </p:nvSpPr>
        <p:spPr>
          <a:xfrm>
            <a:off x="4640580" y="1280160"/>
            <a:ext cx="64008" cy="1463040"/>
          </a:xfrm>
          <a:prstGeom prst="rect">
            <a:avLst/>
          </a:prstGeom>
          <a:solidFill>
            <a:srgbClr val="F2A33A"/>
          </a:solidFill>
          <a:ln w="12700">
            <a:solidFill>
              <a:srgbClr val="F2A33A"/>
            </a:solidFill>
            <a:prstDash val="solid"/>
          </a:ln>
        </p:spPr>
      </p:sp>
      <p:sp>
        <p:nvSpPr>
          <p:cNvPr id="16" name="Shape 13"/>
          <p:cNvSpPr/>
          <p:nvPr/>
        </p:nvSpPr>
        <p:spPr>
          <a:xfrm>
            <a:off x="4869180" y="1508760"/>
            <a:ext cx="548640" cy="548640"/>
          </a:xfrm>
          <a:prstGeom prst="ellipse">
            <a:avLst/>
          </a:prstGeom>
          <a:solidFill>
            <a:srgbClr val="1F3A5F"/>
          </a:solidFill>
          <a:ln w="12700">
            <a:solidFill>
              <a:srgbClr val="1F3A5F"/>
            </a:solidFill>
            <a:prstDash val="solid"/>
          </a:ln>
        </p:spPr>
      </p:sp>
      <p:pic>
        <p:nvPicPr>
          <p:cNvPr id="17" name="Image 1" descr="artifacts/.metadata/Unified_AI_Adoption_Workshop.pptx/icons/i6.sv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6340" y="1645920"/>
            <a:ext cx="274320" cy="274320"/>
          </a:xfrm>
          <a:prstGeom prst="rect">
            <a:avLst/>
          </a:prstGeom>
        </p:spPr>
      </p:pic>
      <p:sp>
        <p:nvSpPr>
          <p:cNvPr id="18" name="Text 14"/>
          <p:cNvSpPr/>
          <p:nvPr/>
        </p:nvSpPr>
        <p:spPr>
          <a:xfrm>
            <a:off x="5600700" y="1463040"/>
            <a:ext cx="2948940" cy="201168"/>
          </a:xfrm>
          <a:prstGeom prst="rect">
            <a:avLst/>
          </a:prstGeom>
          <a:noFill/>
          <a:ln/>
        </p:spPr>
        <p:txBody>
          <a:bodyPr wrap="square" lIns="0" tIns="0" rIns="0" bIns="0" rtlCol="0" anchor="t"/>
          <a:lstStyle/>
          <a:p>
            <a:pPr indent="0" marL="0">
              <a:buNone/>
            </a:pPr>
            <a:r>
              <a:rPr lang="en-US" sz="950" b="1" spc="200" kern="0" dirty="0">
                <a:solidFill>
                  <a:srgbClr val="5A6270"/>
                </a:solidFill>
                <a:latin typeface="Calibri" pitchFamily="34" charset="0"/>
                <a:ea typeface="Calibri" pitchFamily="34" charset="-122"/>
                <a:cs typeface="Calibri" pitchFamily="34" charset="-120"/>
              </a:rPr>
              <a:t>GUARDRAILS</a:t>
            </a:r>
            <a:endParaRPr lang="en-US" sz="950" dirty="0"/>
          </a:p>
        </p:txBody>
      </p:sp>
      <p:sp>
        <p:nvSpPr>
          <p:cNvPr id="19" name="Text 15"/>
          <p:cNvSpPr/>
          <p:nvPr/>
        </p:nvSpPr>
        <p:spPr>
          <a:xfrm>
            <a:off x="5600700" y="1664208"/>
            <a:ext cx="2948940" cy="310896"/>
          </a:xfrm>
          <a:prstGeom prst="rect">
            <a:avLst/>
          </a:prstGeom>
          <a:noFill/>
          <a:ln/>
        </p:spPr>
        <p:txBody>
          <a:bodyPr wrap="square" lIns="0" tIns="0" rIns="0" bIns="0" rtlCol="0" anchor="t"/>
          <a:lstStyle/>
          <a:p>
            <a:pPr indent="0" marL="0">
              <a:buNone/>
            </a:pPr>
            <a:r>
              <a:rPr lang="en-US" sz="1500" b="1" dirty="0">
                <a:solidFill>
                  <a:srgbClr val="1F3A5F"/>
                </a:solidFill>
                <a:latin typeface="Calibri" pitchFamily="34" charset="0"/>
                <a:ea typeface="Calibri" pitchFamily="34" charset="-122"/>
                <a:cs typeface="Calibri" pitchFamily="34" charset="-120"/>
              </a:rPr>
              <a:t>NIST AI RMF + ISO/IEC 42001</a:t>
            </a:r>
            <a:endParaRPr lang="en-US" sz="1500" dirty="0"/>
          </a:p>
        </p:txBody>
      </p:sp>
      <p:sp>
        <p:nvSpPr>
          <p:cNvPr id="20" name="Text 16"/>
          <p:cNvSpPr/>
          <p:nvPr/>
        </p:nvSpPr>
        <p:spPr>
          <a:xfrm>
            <a:off x="5600700" y="2011680"/>
            <a:ext cx="2948940" cy="411480"/>
          </a:xfrm>
          <a:prstGeom prst="rect">
            <a:avLst/>
          </a:prstGeom>
          <a:noFill/>
          <a:ln/>
        </p:spPr>
        <p:txBody>
          <a:bodyPr wrap="square" lIns="0" tIns="0" rIns="0" bIns="0" rtlCol="0" anchor="t"/>
          <a:lstStyle/>
          <a:p>
            <a:pPr indent="0" marL="0">
              <a:buNone/>
            </a:pPr>
            <a:r>
              <a:rPr lang="en-US" sz="1200" i="1" dirty="0">
                <a:solidFill>
                  <a:srgbClr val="1E2733"/>
                </a:solidFill>
                <a:latin typeface="Calibri" pitchFamily="34" charset="0"/>
                <a:ea typeface="Calibri" pitchFamily="34" charset="-122"/>
                <a:cs typeface="Calibri" pitchFamily="34" charset="-120"/>
              </a:rPr>
              <a:t>How do we stay safe, compliant and trusted as we scale?</a:t>
            </a:r>
            <a:endParaRPr lang="en-US" sz="1200" dirty="0"/>
          </a:p>
        </p:txBody>
      </p:sp>
      <p:sp>
        <p:nvSpPr>
          <p:cNvPr id="21" name="Text 17"/>
          <p:cNvSpPr/>
          <p:nvPr/>
        </p:nvSpPr>
        <p:spPr>
          <a:xfrm>
            <a:off x="5600700" y="2441448"/>
            <a:ext cx="2948940" cy="228600"/>
          </a:xfrm>
          <a:prstGeom prst="rect">
            <a:avLst/>
          </a:prstGeom>
          <a:noFill/>
          <a:ln/>
        </p:spPr>
        <p:txBody>
          <a:bodyPr wrap="square" lIns="0" tIns="0" rIns="0" bIns="0" rtlCol="0" anchor="t"/>
          <a:lstStyle/>
          <a:p>
            <a:pPr indent="0" marL="0">
              <a:buNone/>
            </a:pPr>
            <a:r>
              <a:rPr lang="en-US" sz="1000" dirty="0">
                <a:solidFill>
                  <a:srgbClr val="0F8B7D"/>
                </a:solidFill>
                <a:latin typeface="Calibri" pitchFamily="34" charset="0"/>
                <a:ea typeface="Calibri" pitchFamily="34" charset="-122"/>
                <a:cs typeface="Calibri" pitchFamily="34" charset="-120"/>
              </a:rPr>
              <a:t>Output: Risk tiers, controls, AI management system</a:t>
            </a:r>
            <a:endParaRPr lang="en-US" sz="1000" dirty="0"/>
          </a:p>
        </p:txBody>
      </p:sp>
      <p:sp>
        <p:nvSpPr>
          <p:cNvPr id="22" name="Shape 18"/>
          <p:cNvSpPr/>
          <p:nvPr/>
        </p:nvSpPr>
        <p:spPr>
          <a:xfrm>
            <a:off x="457200" y="2880360"/>
            <a:ext cx="4046220" cy="1463040"/>
          </a:xfrm>
          <a:prstGeom prst="rect">
            <a:avLst/>
          </a:prstGeom>
          <a:solidFill>
            <a:srgbClr val="F2F5F9"/>
          </a:solidFill>
          <a:ln w="12700">
            <a:solidFill>
              <a:srgbClr val="F2F5F9"/>
            </a:solidFill>
            <a:prstDash val="solid"/>
          </a:ln>
        </p:spPr>
      </p:sp>
      <p:sp>
        <p:nvSpPr>
          <p:cNvPr id="23" name="Shape 19"/>
          <p:cNvSpPr/>
          <p:nvPr/>
        </p:nvSpPr>
        <p:spPr>
          <a:xfrm>
            <a:off x="457200" y="2880360"/>
            <a:ext cx="64008" cy="1463040"/>
          </a:xfrm>
          <a:prstGeom prst="rect">
            <a:avLst/>
          </a:prstGeom>
          <a:solidFill>
            <a:srgbClr val="0F8B7D"/>
          </a:solidFill>
          <a:ln w="12700">
            <a:solidFill>
              <a:srgbClr val="0F8B7D"/>
            </a:solidFill>
            <a:prstDash val="solid"/>
          </a:ln>
        </p:spPr>
      </p:sp>
      <p:sp>
        <p:nvSpPr>
          <p:cNvPr id="24" name="Shape 20"/>
          <p:cNvSpPr/>
          <p:nvPr/>
        </p:nvSpPr>
        <p:spPr>
          <a:xfrm>
            <a:off x="685800" y="3108960"/>
            <a:ext cx="548640" cy="548640"/>
          </a:xfrm>
          <a:prstGeom prst="ellipse">
            <a:avLst/>
          </a:prstGeom>
          <a:solidFill>
            <a:srgbClr val="0F8B7D"/>
          </a:solidFill>
          <a:ln w="12700">
            <a:solidFill>
              <a:srgbClr val="0F8B7D"/>
            </a:solidFill>
            <a:prstDash val="solid"/>
          </a:ln>
        </p:spPr>
      </p:sp>
      <p:pic>
        <p:nvPicPr>
          <p:cNvPr id="25" name="Image 2" descr="artifacts/.metadata/Unified_AI_Adoption_Workshop.pptx/icons/i7.sv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2960" y="3246120"/>
            <a:ext cx="274320" cy="274320"/>
          </a:xfrm>
          <a:prstGeom prst="rect">
            <a:avLst/>
          </a:prstGeom>
        </p:spPr>
      </p:pic>
      <p:sp>
        <p:nvSpPr>
          <p:cNvPr id="26" name="Text 21"/>
          <p:cNvSpPr/>
          <p:nvPr/>
        </p:nvSpPr>
        <p:spPr>
          <a:xfrm>
            <a:off x="1417320" y="3063240"/>
            <a:ext cx="2948940" cy="201168"/>
          </a:xfrm>
          <a:prstGeom prst="rect">
            <a:avLst/>
          </a:prstGeom>
          <a:noFill/>
          <a:ln/>
        </p:spPr>
        <p:txBody>
          <a:bodyPr wrap="square" lIns="0" tIns="0" rIns="0" bIns="0" rtlCol="0" anchor="t"/>
          <a:lstStyle/>
          <a:p>
            <a:pPr indent="0" marL="0">
              <a:buNone/>
            </a:pPr>
            <a:r>
              <a:rPr lang="en-US" sz="950" b="1" spc="200" kern="0" dirty="0">
                <a:solidFill>
                  <a:srgbClr val="5A6270"/>
                </a:solidFill>
                <a:latin typeface="Calibri" pitchFamily="34" charset="0"/>
                <a:ea typeface="Calibri" pitchFamily="34" charset="-122"/>
                <a:cs typeface="Calibri" pitchFamily="34" charset="-120"/>
              </a:rPr>
              <a:t>DIAGNOSIS</a:t>
            </a:r>
            <a:endParaRPr lang="en-US" sz="950" dirty="0"/>
          </a:p>
        </p:txBody>
      </p:sp>
      <p:sp>
        <p:nvSpPr>
          <p:cNvPr id="27" name="Text 22"/>
          <p:cNvSpPr/>
          <p:nvPr/>
        </p:nvSpPr>
        <p:spPr>
          <a:xfrm>
            <a:off x="1417320" y="3264408"/>
            <a:ext cx="2948940" cy="310896"/>
          </a:xfrm>
          <a:prstGeom prst="rect">
            <a:avLst/>
          </a:prstGeom>
          <a:noFill/>
          <a:ln/>
        </p:spPr>
        <p:txBody>
          <a:bodyPr wrap="square" lIns="0" tIns="0" rIns="0" bIns="0" rtlCol="0" anchor="t"/>
          <a:lstStyle/>
          <a:p>
            <a:pPr indent="0" marL="0">
              <a:buNone/>
            </a:pPr>
            <a:r>
              <a:rPr lang="en-US" sz="1500" b="1" dirty="0">
                <a:solidFill>
                  <a:srgbClr val="1F3A5F"/>
                </a:solidFill>
                <a:latin typeface="Calibri" pitchFamily="34" charset="0"/>
                <a:ea typeface="Calibri" pitchFamily="34" charset="-122"/>
                <a:cs typeface="Calibri" pitchFamily="34" charset="-120"/>
              </a:rPr>
              <a:t>Maturity model</a:t>
            </a:r>
            <a:endParaRPr lang="en-US" sz="1500" dirty="0"/>
          </a:p>
        </p:txBody>
      </p:sp>
      <p:sp>
        <p:nvSpPr>
          <p:cNvPr id="28" name="Text 23"/>
          <p:cNvSpPr/>
          <p:nvPr/>
        </p:nvSpPr>
        <p:spPr>
          <a:xfrm>
            <a:off x="1417320" y="3611880"/>
            <a:ext cx="2948940" cy="411480"/>
          </a:xfrm>
          <a:prstGeom prst="rect">
            <a:avLst/>
          </a:prstGeom>
          <a:noFill/>
          <a:ln/>
        </p:spPr>
        <p:txBody>
          <a:bodyPr wrap="square" lIns="0" tIns="0" rIns="0" bIns="0" rtlCol="0" anchor="t"/>
          <a:lstStyle/>
          <a:p>
            <a:pPr indent="0" marL="0">
              <a:buNone/>
            </a:pPr>
            <a:r>
              <a:rPr lang="en-US" sz="1200" i="1" dirty="0">
                <a:solidFill>
                  <a:srgbClr val="1E2733"/>
                </a:solidFill>
                <a:latin typeface="Calibri" pitchFamily="34" charset="0"/>
                <a:ea typeface="Calibri" pitchFamily="34" charset="-122"/>
                <a:cs typeface="Calibri" pitchFamily="34" charset="-120"/>
              </a:rPr>
              <a:t>Where are we today, and what is the next realistic step?</a:t>
            </a:r>
            <a:endParaRPr lang="en-US" sz="1200" dirty="0"/>
          </a:p>
        </p:txBody>
      </p:sp>
      <p:sp>
        <p:nvSpPr>
          <p:cNvPr id="29" name="Text 24"/>
          <p:cNvSpPr/>
          <p:nvPr/>
        </p:nvSpPr>
        <p:spPr>
          <a:xfrm>
            <a:off x="1417320" y="4041648"/>
            <a:ext cx="2948940" cy="228600"/>
          </a:xfrm>
          <a:prstGeom prst="rect">
            <a:avLst/>
          </a:prstGeom>
          <a:noFill/>
          <a:ln/>
        </p:spPr>
        <p:txBody>
          <a:bodyPr wrap="square" lIns="0" tIns="0" rIns="0" bIns="0" rtlCol="0" anchor="t"/>
          <a:lstStyle/>
          <a:p>
            <a:pPr indent="0" marL="0">
              <a:buNone/>
            </a:pPr>
            <a:r>
              <a:rPr lang="en-US" sz="1000" dirty="0">
                <a:solidFill>
                  <a:srgbClr val="0F8B7D"/>
                </a:solidFill>
                <a:latin typeface="Calibri" pitchFamily="34" charset="0"/>
                <a:ea typeface="Calibri" pitchFamily="34" charset="-122"/>
                <a:cs typeface="Calibri" pitchFamily="34" charset="-120"/>
              </a:rPr>
              <a:t>Output: Heat map and prioritised gaps</a:t>
            </a:r>
            <a:endParaRPr lang="en-US" sz="1000" dirty="0"/>
          </a:p>
        </p:txBody>
      </p:sp>
      <p:sp>
        <p:nvSpPr>
          <p:cNvPr id="30" name="Shape 25"/>
          <p:cNvSpPr/>
          <p:nvPr/>
        </p:nvSpPr>
        <p:spPr>
          <a:xfrm>
            <a:off x="4640580" y="2880360"/>
            <a:ext cx="4046220" cy="1463040"/>
          </a:xfrm>
          <a:prstGeom prst="rect">
            <a:avLst/>
          </a:prstGeom>
          <a:solidFill>
            <a:srgbClr val="F2F5F9"/>
          </a:solidFill>
          <a:ln w="12700">
            <a:solidFill>
              <a:srgbClr val="F2F5F9"/>
            </a:solidFill>
            <a:prstDash val="solid"/>
          </a:ln>
        </p:spPr>
      </p:sp>
      <p:sp>
        <p:nvSpPr>
          <p:cNvPr id="31" name="Shape 26"/>
          <p:cNvSpPr/>
          <p:nvPr/>
        </p:nvSpPr>
        <p:spPr>
          <a:xfrm>
            <a:off x="4640580" y="2880360"/>
            <a:ext cx="64008" cy="1463040"/>
          </a:xfrm>
          <a:prstGeom prst="rect">
            <a:avLst/>
          </a:prstGeom>
          <a:solidFill>
            <a:srgbClr val="F2A33A"/>
          </a:solidFill>
          <a:ln w="12700">
            <a:solidFill>
              <a:srgbClr val="F2A33A"/>
            </a:solidFill>
            <a:prstDash val="solid"/>
          </a:ln>
        </p:spPr>
      </p:sp>
      <p:sp>
        <p:nvSpPr>
          <p:cNvPr id="32" name="Shape 27"/>
          <p:cNvSpPr/>
          <p:nvPr/>
        </p:nvSpPr>
        <p:spPr>
          <a:xfrm>
            <a:off x="4869180" y="3108960"/>
            <a:ext cx="548640" cy="548640"/>
          </a:xfrm>
          <a:prstGeom prst="ellipse">
            <a:avLst/>
          </a:prstGeom>
          <a:solidFill>
            <a:srgbClr val="1F3A5F"/>
          </a:solidFill>
          <a:ln w="12700">
            <a:solidFill>
              <a:srgbClr val="1F3A5F"/>
            </a:solidFill>
            <a:prstDash val="solid"/>
          </a:ln>
        </p:spPr>
      </p:sp>
      <p:pic>
        <p:nvPicPr>
          <p:cNvPr id="33" name="Image 3" descr="artifacts/.metadata/Unified_AI_Adoption_Workshop.pptx/icons/i8.sv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06340" y="3246120"/>
            <a:ext cx="274320" cy="274320"/>
          </a:xfrm>
          <a:prstGeom prst="rect">
            <a:avLst/>
          </a:prstGeom>
        </p:spPr>
      </p:pic>
      <p:sp>
        <p:nvSpPr>
          <p:cNvPr id="34" name="Text 28"/>
          <p:cNvSpPr/>
          <p:nvPr/>
        </p:nvSpPr>
        <p:spPr>
          <a:xfrm>
            <a:off x="5600700" y="3063240"/>
            <a:ext cx="2948940" cy="201168"/>
          </a:xfrm>
          <a:prstGeom prst="rect">
            <a:avLst/>
          </a:prstGeom>
          <a:noFill/>
          <a:ln/>
        </p:spPr>
        <p:txBody>
          <a:bodyPr wrap="square" lIns="0" tIns="0" rIns="0" bIns="0" rtlCol="0" anchor="t"/>
          <a:lstStyle/>
          <a:p>
            <a:pPr indent="0" marL="0">
              <a:buNone/>
            </a:pPr>
            <a:r>
              <a:rPr lang="en-US" sz="950" b="1" spc="200" kern="0" dirty="0">
                <a:solidFill>
                  <a:srgbClr val="5A6270"/>
                </a:solidFill>
                <a:latin typeface="Calibri" pitchFamily="34" charset="0"/>
                <a:ea typeface="Calibri" pitchFamily="34" charset="-122"/>
                <a:cs typeface="Calibri" pitchFamily="34" charset="-120"/>
              </a:rPr>
              <a:t>PEOPLE</a:t>
            </a:r>
            <a:endParaRPr lang="en-US" sz="950" dirty="0"/>
          </a:p>
        </p:txBody>
      </p:sp>
      <p:sp>
        <p:nvSpPr>
          <p:cNvPr id="35" name="Text 29"/>
          <p:cNvSpPr/>
          <p:nvPr/>
        </p:nvSpPr>
        <p:spPr>
          <a:xfrm>
            <a:off x="5600700" y="3264408"/>
            <a:ext cx="2948940" cy="310896"/>
          </a:xfrm>
          <a:prstGeom prst="rect">
            <a:avLst/>
          </a:prstGeom>
          <a:noFill/>
          <a:ln/>
        </p:spPr>
        <p:txBody>
          <a:bodyPr wrap="square" lIns="0" tIns="0" rIns="0" bIns="0" rtlCol="0" anchor="t"/>
          <a:lstStyle/>
          <a:p>
            <a:pPr indent="0" marL="0">
              <a:buNone/>
            </a:pPr>
            <a:r>
              <a:rPr lang="en-US" sz="1500" b="1" dirty="0">
                <a:solidFill>
                  <a:srgbClr val="1F3A5F"/>
                </a:solidFill>
                <a:latin typeface="Calibri" pitchFamily="34" charset="0"/>
                <a:ea typeface="Calibri" pitchFamily="34" charset="-122"/>
                <a:cs typeface="Calibri" pitchFamily="34" charset="-120"/>
              </a:rPr>
              <a:t>ADKAR</a:t>
            </a:r>
            <a:endParaRPr lang="en-US" sz="1500" dirty="0"/>
          </a:p>
        </p:txBody>
      </p:sp>
      <p:sp>
        <p:nvSpPr>
          <p:cNvPr id="36" name="Text 30"/>
          <p:cNvSpPr/>
          <p:nvPr/>
        </p:nvSpPr>
        <p:spPr>
          <a:xfrm>
            <a:off x="5600700" y="3611880"/>
            <a:ext cx="2948940" cy="411480"/>
          </a:xfrm>
          <a:prstGeom prst="rect">
            <a:avLst/>
          </a:prstGeom>
          <a:noFill/>
          <a:ln/>
        </p:spPr>
        <p:txBody>
          <a:bodyPr wrap="square" lIns="0" tIns="0" rIns="0" bIns="0" rtlCol="0" anchor="t"/>
          <a:lstStyle/>
          <a:p>
            <a:pPr indent="0" marL="0">
              <a:buNone/>
            </a:pPr>
            <a:r>
              <a:rPr lang="en-US" sz="1200" i="1" dirty="0">
                <a:solidFill>
                  <a:srgbClr val="1E2733"/>
                </a:solidFill>
                <a:latin typeface="Calibri" pitchFamily="34" charset="0"/>
                <a:ea typeface="Calibri" pitchFamily="34" charset="-122"/>
                <a:cs typeface="Calibri" pitchFamily="34" charset="-120"/>
              </a:rPr>
              <a:t>How do we get people to actually change the way they work?</a:t>
            </a:r>
            <a:endParaRPr lang="en-US" sz="1200" dirty="0"/>
          </a:p>
        </p:txBody>
      </p:sp>
      <p:sp>
        <p:nvSpPr>
          <p:cNvPr id="37" name="Text 31"/>
          <p:cNvSpPr/>
          <p:nvPr/>
        </p:nvSpPr>
        <p:spPr>
          <a:xfrm>
            <a:off x="5600700" y="4041648"/>
            <a:ext cx="2948940" cy="228600"/>
          </a:xfrm>
          <a:prstGeom prst="rect">
            <a:avLst/>
          </a:prstGeom>
          <a:noFill/>
          <a:ln/>
        </p:spPr>
        <p:txBody>
          <a:bodyPr wrap="square" lIns="0" tIns="0" rIns="0" bIns="0" rtlCol="0" anchor="t"/>
          <a:lstStyle/>
          <a:p>
            <a:pPr indent="0" marL="0">
              <a:buNone/>
            </a:pPr>
            <a:r>
              <a:rPr lang="en-US" sz="1000" dirty="0">
                <a:solidFill>
                  <a:srgbClr val="0F8B7D"/>
                </a:solidFill>
                <a:latin typeface="Calibri" pitchFamily="34" charset="0"/>
                <a:ea typeface="Calibri" pitchFamily="34" charset="-122"/>
                <a:cs typeface="Calibri" pitchFamily="34" charset="-120"/>
              </a:rPr>
              <a:t>Output: Change plan, training, adoption metrics</a:t>
            </a:r>
            <a:endParaRPr lang="en-US" sz="1000" dirty="0"/>
          </a:p>
        </p:txBody>
      </p:sp>
      <p:sp>
        <p:nvSpPr>
          <p:cNvPr id="38" name="Text 32"/>
          <p:cNvSpPr/>
          <p:nvPr/>
        </p:nvSpPr>
        <p:spPr>
          <a:xfrm>
            <a:off x="457200" y="4498848"/>
            <a:ext cx="8229600" cy="201168"/>
          </a:xfrm>
          <a:prstGeom prst="rect">
            <a:avLst/>
          </a:prstGeom>
          <a:noFill/>
          <a:ln/>
        </p:spPr>
        <p:txBody>
          <a:bodyPr wrap="square" lIns="0" tIns="0" rIns="0" bIns="0" rtlCol="0" anchor="t"/>
          <a:lstStyle/>
          <a:p>
            <a:pPr indent="0" marL="0">
              <a:buNone/>
            </a:pPr>
            <a:r>
              <a:rPr lang="en-US" sz="900" i="1" dirty="0">
                <a:solidFill>
                  <a:srgbClr val="5A6270"/>
                </a:solidFill>
                <a:latin typeface="Calibri" pitchFamily="34" charset="0"/>
                <a:ea typeface="Calibri" pitchFamily="34" charset="-122"/>
                <a:cs typeface="Calibri" pitchFamily="34" charset="-120"/>
              </a:rPr>
              <a:t>CAF-AI is published by AWS; its six perspectives are used here purely as a technology-neutral structure.</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02  ·  THE INTEGRATED MODEL</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The transformation journey</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7 / 20</a:t>
            </a:r>
            <a:endParaRPr lang="en-US" sz="900" dirty="0"/>
          </a:p>
        </p:txBody>
      </p:sp>
      <p:sp>
        <p:nvSpPr>
          <p:cNvPr id="6" name="Text 4"/>
          <p:cNvSpPr/>
          <p:nvPr/>
        </p:nvSpPr>
        <p:spPr>
          <a:xfrm>
            <a:off x="457200" y="1280160"/>
            <a:ext cx="2075688" cy="502920"/>
          </a:xfrm>
          <a:prstGeom prst="chevron">
            <a:avLst/>
          </a:prstGeom>
          <a:solidFill>
            <a:srgbClr val="1F3A5F"/>
          </a:solidFill>
          <a:ln>
            <a:solidFill>
              <a:srgbClr val="FFFFFF"/>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  Envision</a:t>
            </a:r>
            <a:endParaRPr lang="en-US" sz="1500" dirty="0"/>
          </a:p>
        </p:txBody>
      </p:sp>
      <p:sp>
        <p:nvSpPr>
          <p:cNvPr id="7" name="Shape 5"/>
          <p:cNvSpPr/>
          <p:nvPr/>
        </p:nvSpPr>
        <p:spPr>
          <a:xfrm>
            <a:off x="457200" y="1920240"/>
            <a:ext cx="1965960" cy="2606040"/>
          </a:xfrm>
          <a:prstGeom prst="rect">
            <a:avLst/>
          </a:prstGeom>
          <a:solidFill>
            <a:srgbClr val="F2F5F9"/>
          </a:solidFill>
          <a:ln w="12700">
            <a:solidFill>
              <a:srgbClr val="F2F5F9"/>
            </a:solidFill>
            <a:prstDash val="solid"/>
          </a:ln>
        </p:spPr>
      </p:sp>
      <p:sp>
        <p:nvSpPr>
          <p:cNvPr id="8" name="Text 6"/>
          <p:cNvSpPr/>
          <p:nvPr/>
        </p:nvSpPr>
        <p:spPr>
          <a:xfrm>
            <a:off x="594360" y="2011680"/>
            <a:ext cx="1691640" cy="182880"/>
          </a:xfrm>
          <a:prstGeom prst="rect">
            <a:avLst/>
          </a:prstGeom>
          <a:noFill/>
          <a:ln/>
        </p:spPr>
        <p:txBody>
          <a:bodyPr wrap="square" lIns="0" tIns="0" rIns="0" bIns="0" rtlCol="0" anchor="t"/>
          <a:lstStyle/>
          <a:p>
            <a:pPr indent="0" marL="0">
              <a:buNone/>
            </a:pPr>
            <a:r>
              <a:rPr lang="en-US" sz="900" b="1" spc="200" kern="0" dirty="0">
                <a:solidFill>
                  <a:srgbClr val="5A6270"/>
                </a:solidFill>
                <a:latin typeface="Calibri" pitchFamily="34" charset="0"/>
                <a:ea typeface="Calibri" pitchFamily="34" charset="-122"/>
                <a:cs typeface="Calibri" pitchFamily="34" charset="-120"/>
              </a:rPr>
              <a:t>GOAL</a:t>
            </a:r>
            <a:endParaRPr lang="en-US" sz="900" dirty="0"/>
          </a:p>
        </p:txBody>
      </p:sp>
      <p:sp>
        <p:nvSpPr>
          <p:cNvPr id="9" name="Text 7"/>
          <p:cNvSpPr/>
          <p:nvPr/>
        </p:nvSpPr>
        <p:spPr>
          <a:xfrm>
            <a:off x="594360" y="2212848"/>
            <a:ext cx="1691640" cy="777240"/>
          </a:xfrm>
          <a:prstGeom prst="rect">
            <a:avLst/>
          </a:prstGeom>
          <a:noFill/>
          <a:ln/>
        </p:spPr>
        <p:txBody>
          <a:bodyPr wrap="square" lIns="0" tIns="0" rIns="0" bIns="0" rtlCol="0" anchor="t"/>
          <a:lstStyle/>
          <a:p>
            <a:pPr indent="0" marL="0">
              <a:buNone/>
            </a:pPr>
            <a:r>
              <a:rPr lang="en-US" sz="1050" dirty="0">
                <a:solidFill>
                  <a:srgbClr val="1E2733"/>
                </a:solidFill>
                <a:latin typeface="Calibri" pitchFamily="34" charset="0"/>
                <a:ea typeface="Calibri" pitchFamily="34" charset="-122"/>
                <a:cs typeface="Calibri" pitchFamily="34" charset="-120"/>
              </a:rPr>
              <a:t>Identify and prioritise AI opportunities tied to business objectives and sponsors</a:t>
            </a:r>
            <a:endParaRPr lang="en-US" sz="1050" dirty="0"/>
          </a:p>
        </p:txBody>
      </p:sp>
      <p:sp>
        <p:nvSpPr>
          <p:cNvPr id="10" name="Text 8"/>
          <p:cNvSpPr/>
          <p:nvPr/>
        </p:nvSpPr>
        <p:spPr>
          <a:xfrm>
            <a:off x="594360" y="3017520"/>
            <a:ext cx="1691640" cy="182880"/>
          </a:xfrm>
          <a:prstGeom prst="rect">
            <a:avLst/>
          </a:prstGeom>
          <a:noFill/>
          <a:ln/>
        </p:spPr>
        <p:txBody>
          <a:bodyPr wrap="square" lIns="0" tIns="0" rIns="0" bIns="0" rtlCol="0" anchor="t"/>
          <a:lstStyle/>
          <a:p>
            <a:pPr indent="0" marL="0">
              <a:buNone/>
            </a:pPr>
            <a:r>
              <a:rPr lang="en-US" sz="900" b="1" spc="200" kern="0" dirty="0">
                <a:solidFill>
                  <a:srgbClr val="5A6270"/>
                </a:solidFill>
                <a:latin typeface="Calibri" pitchFamily="34" charset="0"/>
                <a:ea typeface="Calibri" pitchFamily="34" charset="-122"/>
                <a:cs typeface="Calibri" pitchFamily="34" charset="-120"/>
              </a:rPr>
              <a:t>GOVERNANCE GATE</a:t>
            </a:r>
            <a:endParaRPr lang="en-US" sz="900" dirty="0"/>
          </a:p>
        </p:txBody>
      </p:sp>
      <p:sp>
        <p:nvSpPr>
          <p:cNvPr id="11" name="Text 9"/>
          <p:cNvSpPr/>
          <p:nvPr/>
        </p:nvSpPr>
        <p:spPr>
          <a:xfrm>
            <a:off x="594360" y="3218688"/>
            <a:ext cx="1691640" cy="640080"/>
          </a:xfrm>
          <a:prstGeom prst="rect">
            <a:avLst/>
          </a:prstGeom>
          <a:noFill/>
          <a:ln/>
        </p:spPr>
        <p:txBody>
          <a:bodyPr wrap="square" lIns="0" tIns="0" rIns="0" bIns="0" rtlCol="0" anchor="t"/>
          <a:lstStyle/>
          <a:p>
            <a:pPr indent="0" marL="0">
              <a:buNone/>
            </a:pPr>
            <a:r>
              <a:rPr lang="en-US" sz="1050" dirty="0">
                <a:solidFill>
                  <a:srgbClr val="1E2733"/>
                </a:solidFill>
                <a:latin typeface="Calibri" pitchFamily="34" charset="0"/>
                <a:ea typeface="Calibri" pitchFamily="34" charset="-122"/>
                <a:cs typeface="Calibri" pitchFamily="34" charset="-120"/>
              </a:rPr>
              <a:t>Use case approved with value hypothesis and risk tier</a:t>
            </a:r>
            <a:endParaRPr lang="en-US" sz="1050" dirty="0"/>
          </a:p>
        </p:txBody>
      </p:sp>
      <p:sp>
        <p:nvSpPr>
          <p:cNvPr id="12" name="Text 10"/>
          <p:cNvSpPr/>
          <p:nvPr/>
        </p:nvSpPr>
        <p:spPr>
          <a:xfrm>
            <a:off x="594360" y="4069080"/>
            <a:ext cx="1691640" cy="329184"/>
          </a:xfrm>
          <a:prstGeom prst="roundRect">
            <a:avLst>
              <a:gd name="adj" fmla="val 16667"/>
            </a:avLst>
          </a:prstGeom>
          <a:solidFill>
            <a:srgbClr val="FFF4E0"/>
          </a:solidFill>
          <a:ln>
            <a:solidFill>
              <a:srgbClr val="F2A33A"/>
            </a:solidFill>
          </a:ln>
        </p:spPr>
        <p:txBody>
          <a:bodyPr wrap="square" lIns="0" tIns="0" rIns="0" bIns="0" rtlCol="0" anchor="ctr"/>
          <a:lstStyle/>
          <a:p>
            <a:pPr algn="ctr" indent="0" marL="0">
              <a:buNone/>
            </a:pPr>
            <a:r>
              <a:rPr lang="en-US" sz="1000" b="1" dirty="0">
                <a:solidFill>
                  <a:srgbClr val="6B4200"/>
                </a:solidFill>
                <a:latin typeface="Calibri" pitchFamily="34" charset="0"/>
                <a:ea typeface="Calibri" pitchFamily="34" charset="-122"/>
                <a:cs typeface="Calibri" pitchFamily="34" charset="-120"/>
              </a:rPr>
              <a:t>ADKAR: Awareness</a:t>
            </a:r>
            <a:endParaRPr lang="en-US" sz="1000" dirty="0"/>
          </a:p>
        </p:txBody>
      </p:sp>
      <p:sp>
        <p:nvSpPr>
          <p:cNvPr id="13" name="Text 11"/>
          <p:cNvSpPr/>
          <p:nvPr/>
        </p:nvSpPr>
        <p:spPr>
          <a:xfrm>
            <a:off x="2545080" y="1280160"/>
            <a:ext cx="2075688" cy="502920"/>
          </a:xfrm>
          <a:prstGeom prst="chevron">
            <a:avLst/>
          </a:prstGeom>
          <a:solidFill>
            <a:srgbClr val="0F8B7D"/>
          </a:solidFill>
          <a:ln>
            <a:solidFill>
              <a:srgbClr val="FFFFFF"/>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  Align</a:t>
            </a:r>
            <a:endParaRPr lang="en-US" sz="1500" dirty="0"/>
          </a:p>
        </p:txBody>
      </p:sp>
      <p:sp>
        <p:nvSpPr>
          <p:cNvPr id="14" name="Shape 12"/>
          <p:cNvSpPr/>
          <p:nvPr/>
        </p:nvSpPr>
        <p:spPr>
          <a:xfrm>
            <a:off x="2545080" y="1920240"/>
            <a:ext cx="1965960" cy="2606040"/>
          </a:xfrm>
          <a:prstGeom prst="rect">
            <a:avLst/>
          </a:prstGeom>
          <a:solidFill>
            <a:srgbClr val="F2F5F9"/>
          </a:solidFill>
          <a:ln w="12700">
            <a:solidFill>
              <a:srgbClr val="F2F5F9"/>
            </a:solidFill>
            <a:prstDash val="solid"/>
          </a:ln>
        </p:spPr>
      </p:sp>
      <p:sp>
        <p:nvSpPr>
          <p:cNvPr id="15" name="Text 13"/>
          <p:cNvSpPr/>
          <p:nvPr/>
        </p:nvSpPr>
        <p:spPr>
          <a:xfrm>
            <a:off x="2682240" y="2011680"/>
            <a:ext cx="1691640" cy="182880"/>
          </a:xfrm>
          <a:prstGeom prst="rect">
            <a:avLst/>
          </a:prstGeom>
          <a:noFill/>
          <a:ln/>
        </p:spPr>
        <p:txBody>
          <a:bodyPr wrap="square" lIns="0" tIns="0" rIns="0" bIns="0" rtlCol="0" anchor="t"/>
          <a:lstStyle/>
          <a:p>
            <a:pPr indent="0" marL="0">
              <a:buNone/>
            </a:pPr>
            <a:r>
              <a:rPr lang="en-US" sz="900" b="1" spc="200" kern="0" dirty="0">
                <a:solidFill>
                  <a:srgbClr val="5A6270"/>
                </a:solidFill>
                <a:latin typeface="Calibri" pitchFamily="34" charset="0"/>
                <a:ea typeface="Calibri" pitchFamily="34" charset="-122"/>
                <a:cs typeface="Calibri" pitchFamily="34" charset="-120"/>
              </a:rPr>
              <a:t>GOAL</a:t>
            </a:r>
            <a:endParaRPr lang="en-US" sz="900" dirty="0"/>
          </a:p>
        </p:txBody>
      </p:sp>
      <p:sp>
        <p:nvSpPr>
          <p:cNvPr id="16" name="Text 14"/>
          <p:cNvSpPr/>
          <p:nvPr/>
        </p:nvSpPr>
        <p:spPr>
          <a:xfrm>
            <a:off x="2682240" y="2212848"/>
            <a:ext cx="1691640" cy="777240"/>
          </a:xfrm>
          <a:prstGeom prst="rect">
            <a:avLst/>
          </a:prstGeom>
          <a:noFill/>
          <a:ln/>
        </p:spPr>
        <p:txBody>
          <a:bodyPr wrap="square" lIns="0" tIns="0" rIns="0" bIns="0" rtlCol="0" anchor="t"/>
          <a:lstStyle/>
          <a:p>
            <a:pPr indent="0" marL="0">
              <a:buNone/>
            </a:pPr>
            <a:r>
              <a:rPr lang="en-US" sz="1050" dirty="0">
                <a:solidFill>
                  <a:srgbClr val="1E2733"/>
                </a:solidFill>
                <a:latin typeface="Calibri" pitchFamily="34" charset="0"/>
                <a:ea typeface="Calibri" pitchFamily="34" charset="-122"/>
                <a:cs typeface="Calibri" pitchFamily="34" charset="-120"/>
              </a:rPr>
              <a:t>Close capability gaps across the six perspectives; agree operating model and guardrails</a:t>
            </a:r>
            <a:endParaRPr lang="en-US" sz="1050" dirty="0"/>
          </a:p>
        </p:txBody>
      </p:sp>
      <p:sp>
        <p:nvSpPr>
          <p:cNvPr id="17" name="Text 15"/>
          <p:cNvSpPr/>
          <p:nvPr/>
        </p:nvSpPr>
        <p:spPr>
          <a:xfrm>
            <a:off x="2682240" y="3017520"/>
            <a:ext cx="1691640" cy="182880"/>
          </a:xfrm>
          <a:prstGeom prst="rect">
            <a:avLst/>
          </a:prstGeom>
          <a:noFill/>
          <a:ln/>
        </p:spPr>
        <p:txBody>
          <a:bodyPr wrap="square" lIns="0" tIns="0" rIns="0" bIns="0" rtlCol="0" anchor="t"/>
          <a:lstStyle/>
          <a:p>
            <a:pPr indent="0" marL="0">
              <a:buNone/>
            </a:pPr>
            <a:r>
              <a:rPr lang="en-US" sz="900" b="1" spc="200" kern="0" dirty="0">
                <a:solidFill>
                  <a:srgbClr val="5A6270"/>
                </a:solidFill>
                <a:latin typeface="Calibri" pitchFamily="34" charset="0"/>
                <a:ea typeface="Calibri" pitchFamily="34" charset="-122"/>
                <a:cs typeface="Calibri" pitchFamily="34" charset="-120"/>
              </a:rPr>
              <a:t>GOVERNANCE GATE</a:t>
            </a:r>
            <a:endParaRPr lang="en-US" sz="900" dirty="0"/>
          </a:p>
        </p:txBody>
      </p:sp>
      <p:sp>
        <p:nvSpPr>
          <p:cNvPr id="18" name="Text 16"/>
          <p:cNvSpPr/>
          <p:nvPr/>
        </p:nvSpPr>
        <p:spPr>
          <a:xfrm>
            <a:off x="2682240" y="3218688"/>
            <a:ext cx="1691640" cy="640080"/>
          </a:xfrm>
          <a:prstGeom prst="rect">
            <a:avLst/>
          </a:prstGeom>
          <a:noFill/>
          <a:ln/>
        </p:spPr>
        <p:txBody>
          <a:bodyPr wrap="square" lIns="0" tIns="0" rIns="0" bIns="0" rtlCol="0" anchor="t"/>
          <a:lstStyle/>
          <a:p>
            <a:pPr indent="0" marL="0">
              <a:buNone/>
            </a:pPr>
            <a:r>
              <a:rPr lang="en-US" sz="1050" dirty="0">
                <a:solidFill>
                  <a:srgbClr val="1E2733"/>
                </a:solidFill>
                <a:latin typeface="Calibri" pitchFamily="34" charset="0"/>
                <a:ea typeface="Calibri" pitchFamily="34" charset="-122"/>
                <a:cs typeface="Calibri" pitchFamily="34" charset="-120"/>
              </a:rPr>
              <a:t>Policy, risk tiers, data access and security design agreed</a:t>
            </a:r>
            <a:endParaRPr lang="en-US" sz="1050" dirty="0"/>
          </a:p>
        </p:txBody>
      </p:sp>
      <p:sp>
        <p:nvSpPr>
          <p:cNvPr id="19" name="Text 17"/>
          <p:cNvSpPr/>
          <p:nvPr/>
        </p:nvSpPr>
        <p:spPr>
          <a:xfrm>
            <a:off x="2682240" y="4069080"/>
            <a:ext cx="1691640" cy="329184"/>
          </a:xfrm>
          <a:prstGeom prst="roundRect">
            <a:avLst>
              <a:gd name="adj" fmla="val 16667"/>
            </a:avLst>
          </a:prstGeom>
          <a:solidFill>
            <a:srgbClr val="FFF4E0"/>
          </a:solidFill>
          <a:ln>
            <a:solidFill>
              <a:srgbClr val="F2A33A"/>
            </a:solidFill>
          </a:ln>
        </p:spPr>
        <p:txBody>
          <a:bodyPr wrap="square" lIns="0" tIns="0" rIns="0" bIns="0" rtlCol="0" anchor="ctr"/>
          <a:lstStyle/>
          <a:p>
            <a:pPr algn="ctr" indent="0" marL="0">
              <a:buNone/>
            </a:pPr>
            <a:r>
              <a:rPr lang="en-US" sz="1000" b="1" dirty="0">
                <a:solidFill>
                  <a:srgbClr val="6B4200"/>
                </a:solidFill>
                <a:latin typeface="Calibri" pitchFamily="34" charset="0"/>
                <a:ea typeface="Calibri" pitchFamily="34" charset="-122"/>
                <a:cs typeface="Calibri" pitchFamily="34" charset="-120"/>
              </a:rPr>
              <a:t>ADKAR: Desire, Knowledge</a:t>
            </a:r>
            <a:endParaRPr lang="en-US" sz="1000" dirty="0"/>
          </a:p>
        </p:txBody>
      </p:sp>
      <p:sp>
        <p:nvSpPr>
          <p:cNvPr id="20" name="Text 18"/>
          <p:cNvSpPr/>
          <p:nvPr/>
        </p:nvSpPr>
        <p:spPr>
          <a:xfrm>
            <a:off x="4632960" y="1280160"/>
            <a:ext cx="2075688" cy="502920"/>
          </a:xfrm>
          <a:prstGeom prst="chevron">
            <a:avLst/>
          </a:prstGeom>
          <a:solidFill>
            <a:srgbClr val="1F3A5F"/>
          </a:solidFill>
          <a:ln>
            <a:solidFill>
              <a:srgbClr val="FFFFFF"/>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  Launch</a:t>
            </a:r>
            <a:endParaRPr lang="en-US" sz="1500" dirty="0"/>
          </a:p>
        </p:txBody>
      </p:sp>
      <p:sp>
        <p:nvSpPr>
          <p:cNvPr id="21" name="Shape 19"/>
          <p:cNvSpPr/>
          <p:nvPr/>
        </p:nvSpPr>
        <p:spPr>
          <a:xfrm>
            <a:off x="4632960" y="1920240"/>
            <a:ext cx="1965960" cy="2606040"/>
          </a:xfrm>
          <a:prstGeom prst="rect">
            <a:avLst/>
          </a:prstGeom>
          <a:solidFill>
            <a:srgbClr val="F2F5F9"/>
          </a:solidFill>
          <a:ln w="12700">
            <a:solidFill>
              <a:srgbClr val="F2F5F9"/>
            </a:solidFill>
            <a:prstDash val="solid"/>
          </a:ln>
        </p:spPr>
      </p:sp>
      <p:sp>
        <p:nvSpPr>
          <p:cNvPr id="22" name="Text 20"/>
          <p:cNvSpPr/>
          <p:nvPr/>
        </p:nvSpPr>
        <p:spPr>
          <a:xfrm>
            <a:off x="4770120" y="2011680"/>
            <a:ext cx="1691640" cy="182880"/>
          </a:xfrm>
          <a:prstGeom prst="rect">
            <a:avLst/>
          </a:prstGeom>
          <a:noFill/>
          <a:ln/>
        </p:spPr>
        <p:txBody>
          <a:bodyPr wrap="square" lIns="0" tIns="0" rIns="0" bIns="0" rtlCol="0" anchor="t"/>
          <a:lstStyle/>
          <a:p>
            <a:pPr indent="0" marL="0">
              <a:buNone/>
            </a:pPr>
            <a:r>
              <a:rPr lang="en-US" sz="900" b="1" spc="200" kern="0" dirty="0">
                <a:solidFill>
                  <a:srgbClr val="5A6270"/>
                </a:solidFill>
                <a:latin typeface="Calibri" pitchFamily="34" charset="0"/>
                <a:ea typeface="Calibri" pitchFamily="34" charset="-122"/>
                <a:cs typeface="Calibri" pitchFamily="34" charset="-120"/>
              </a:rPr>
              <a:t>GOAL</a:t>
            </a:r>
            <a:endParaRPr lang="en-US" sz="900" dirty="0"/>
          </a:p>
        </p:txBody>
      </p:sp>
      <p:sp>
        <p:nvSpPr>
          <p:cNvPr id="23" name="Text 21"/>
          <p:cNvSpPr/>
          <p:nvPr/>
        </p:nvSpPr>
        <p:spPr>
          <a:xfrm>
            <a:off x="4770120" y="2212848"/>
            <a:ext cx="1691640" cy="777240"/>
          </a:xfrm>
          <a:prstGeom prst="rect">
            <a:avLst/>
          </a:prstGeom>
          <a:noFill/>
          <a:ln/>
        </p:spPr>
        <p:txBody>
          <a:bodyPr wrap="square" lIns="0" tIns="0" rIns="0" bIns="0" rtlCol="0" anchor="t"/>
          <a:lstStyle/>
          <a:p>
            <a:pPr indent="0" marL="0">
              <a:buNone/>
            </a:pPr>
            <a:r>
              <a:rPr lang="en-US" sz="1050" dirty="0">
                <a:solidFill>
                  <a:srgbClr val="1E2733"/>
                </a:solidFill>
                <a:latin typeface="Calibri" pitchFamily="34" charset="0"/>
                <a:ea typeface="Calibri" pitchFamily="34" charset="-122"/>
                <a:cs typeface="Calibri" pitchFamily="34" charset="-120"/>
              </a:rPr>
              <a:t>Deliver pilots to production with real users and measured outcomes</a:t>
            </a:r>
            <a:endParaRPr lang="en-US" sz="1050" dirty="0"/>
          </a:p>
        </p:txBody>
      </p:sp>
      <p:sp>
        <p:nvSpPr>
          <p:cNvPr id="24" name="Text 22"/>
          <p:cNvSpPr/>
          <p:nvPr/>
        </p:nvSpPr>
        <p:spPr>
          <a:xfrm>
            <a:off x="4770120" y="3017520"/>
            <a:ext cx="1691640" cy="182880"/>
          </a:xfrm>
          <a:prstGeom prst="rect">
            <a:avLst/>
          </a:prstGeom>
          <a:noFill/>
          <a:ln/>
        </p:spPr>
        <p:txBody>
          <a:bodyPr wrap="square" lIns="0" tIns="0" rIns="0" bIns="0" rtlCol="0" anchor="t"/>
          <a:lstStyle/>
          <a:p>
            <a:pPr indent="0" marL="0">
              <a:buNone/>
            </a:pPr>
            <a:r>
              <a:rPr lang="en-US" sz="900" b="1" spc="200" kern="0" dirty="0">
                <a:solidFill>
                  <a:srgbClr val="5A6270"/>
                </a:solidFill>
                <a:latin typeface="Calibri" pitchFamily="34" charset="0"/>
                <a:ea typeface="Calibri" pitchFamily="34" charset="-122"/>
                <a:cs typeface="Calibri" pitchFamily="34" charset="-120"/>
              </a:rPr>
              <a:t>GOVERNANCE GATE</a:t>
            </a:r>
            <a:endParaRPr lang="en-US" sz="900" dirty="0"/>
          </a:p>
        </p:txBody>
      </p:sp>
      <p:sp>
        <p:nvSpPr>
          <p:cNvPr id="25" name="Text 23"/>
          <p:cNvSpPr/>
          <p:nvPr/>
        </p:nvSpPr>
        <p:spPr>
          <a:xfrm>
            <a:off x="4770120" y="3218688"/>
            <a:ext cx="1691640" cy="640080"/>
          </a:xfrm>
          <a:prstGeom prst="rect">
            <a:avLst/>
          </a:prstGeom>
          <a:noFill/>
          <a:ln/>
        </p:spPr>
        <p:txBody>
          <a:bodyPr wrap="square" lIns="0" tIns="0" rIns="0" bIns="0" rtlCol="0" anchor="t"/>
          <a:lstStyle/>
          <a:p>
            <a:pPr indent="0" marL="0">
              <a:buNone/>
            </a:pPr>
            <a:r>
              <a:rPr lang="en-US" sz="1050" dirty="0">
                <a:solidFill>
                  <a:srgbClr val="1E2733"/>
                </a:solidFill>
                <a:latin typeface="Calibri" pitchFamily="34" charset="0"/>
                <a:ea typeface="Calibri" pitchFamily="34" charset="-122"/>
                <a:cs typeface="Calibri" pitchFamily="34" charset="-120"/>
              </a:rPr>
              <a:t>Evaluation, red team and human-oversight design passed</a:t>
            </a:r>
            <a:endParaRPr lang="en-US" sz="1050" dirty="0"/>
          </a:p>
        </p:txBody>
      </p:sp>
      <p:sp>
        <p:nvSpPr>
          <p:cNvPr id="26" name="Text 24"/>
          <p:cNvSpPr/>
          <p:nvPr/>
        </p:nvSpPr>
        <p:spPr>
          <a:xfrm>
            <a:off x="4770120" y="4069080"/>
            <a:ext cx="1691640" cy="329184"/>
          </a:xfrm>
          <a:prstGeom prst="roundRect">
            <a:avLst>
              <a:gd name="adj" fmla="val 16667"/>
            </a:avLst>
          </a:prstGeom>
          <a:solidFill>
            <a:srgbClr val="FFF4E0"/>
          </a:solidFill>
          <a:ln>
            <a:solidFill>
              <a:srgbClr val="F2A33A"/>
            </a:solidFill>
          </a:ln>
        </p:spPr>
        <p:txBody>
          <a:bodyPr wrap="square" lIns="0" tIns="0" rIns="0" bIns="0" rtlCol="0" anchor="ctr"/>
          <a:lstStyle/>
          <a:p>
            <a:pPr algn="ctr" indent="0" marL="0">
              <a:buNone/>
            </a:pPr>
            <a:r>
              <a:rPr lang="en-US" sz="1000" b="1" dirty="0">
                <a:solidFill>
                  <a:srgbClr val="6B4200"/>
                </a:solidFill>
                <a:latin typeface="Calibri" pitchFamily="34" charset="0"/>
                <a:ea typeface="Calibri" pitchFamily="34" charset="-122"/>
                <a:cs typeface="Calibri" pitchFamily="34" charset="-120"/>
              </a:rPr>
              <a:t>ADKAR: Knowledge, Ability</a:t>
            </a:r>
            <a:endParaRPr lang="en-US" sz="1000" dirty="0"/>
          </a:p>
        </p:txBody>
      </p:sp>
      <p:sp>
        <p:nvSpPr>
          <p:cNvPr id="27" name="Text 25"/>
          <p:cNvSpPr/>
          <p:nvPr/>
        </p:nvSpPr>
        <p:spPr>
          <a:xfrm>
            <a:off x="6720840" y="1280160"/>
            <a:ext cx="1965960" cy="502920"/>
          </a:xfrm>
          <a:prstGeom prst="chevron">
            <a:avLst/>
          </a:prstGeom>
          <a:solidFill>
            <a:srgbClr val="0F8B7D"/>
          </a:solidFill>
          <a:ln>
            <a:solidFill>
              <a:srgbClr val="FFFFFF"/>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  Scale</a:t>
            </a:r>
            <a:endParaRPr lang="en-US" sz="1500" dirty="0"/>
          </a:p>
        </p:txBody>
      </p:sp>
      <p:sp>
        <p:nvSpPr>
          <p:cNvPr id="28" name="Shape 26"/>
          <p:cNvSpPr/>
          <p:nvPr/>
        </p:nvSpPr>
        <p:spPr>
          <a:xfrm>
            <a:off x="6720840" y="1920240"/>
            <a:ext cx="1965960" cy="2606040"/>
          </a:xfrm>
          <a:prstGeom prst="rect">
            <a:avLst/>
          </a:prstGeom>
          <a:solidFill>
            <a:srgbClr val="F2F5F9"/>
          </a:solidFill>
          <a:ln w="12700">
            <a:solidFill>
              <a:srgbClr val="F2F5F9"/>
            </a:solidFill>
            <a:prstDash val="solid"/>
          </a:ln>
        </p:spPr>
      </p:sp>
      <p:sp>
        <p:nvSpPr>
          <p:cNvPr id="29" name="Text 27"/>
          <p:cNvSpPr/>
          <p:nvPr/>
        </p:nvSpPr>
        <p:spPr>
          <a:xfrm>
            <a:off x="6858000" y="2011680"/>
            <a:ext cx="1691640" cy="182880"/>
          </a:xfrm>
          <a:prstGeom prst="rect">
            <a:avLst/>
          </a:prstGeom>
          <a:noFill/>
          <a:ln/>
        </p:spPr>
        <p:txBody>
          <a:bodyPr wrap="square" lIns="0" tIns="0" rIns="0" bIns="0" rtlCol="0" anchor="t"/>
          <a:lstStyle/>
          <a:p>
            <a:pPr indent="0" marL="0">
              <a:buNone/>
            </a:pPr>
            <a:r>
              <a:rPr lang="en-US" sz="900" b="1" spc="200" kern="0" dirty="0">
                <a:solidFill>
                  <a:srgbClr val="5A6270"/>
                </a:solidFill>
                <a:latin typeface="Calibri" pitchFamily="34" charset="0"/>
                <a:ea typeface="Calibri" pitchFamily="34" charset="-122"/>
                <a:cs typeface="Calibri" pitchFamily="34" charset="-120"/>
              </a:rPr>
              <a:t>GOAL</a:t>
            </a:r>
            <a:endParaRPr lang="en-US" sz="900" dirty="0"/>
          </a:p>
        </p:txBody>
      </p:sp>
      <p:sp>
        <p:nvSpPr>
          <p:cNvPr id="30" name="Text 28"/>
          <p:cNvSpPr/>
          <p:nvPr/>
        </p:nvSpPr>
        <p:spPr>
          <a:xfrm>
            <a:off x="6858000" y="2212848"/>
            <a:ext cx="1691640" cy="777240"/>
          </a:xfrm>
          <a:prstGeom prst="rect">
            <a:avLst/>
          </a:prstGeom>
          <a:noFill/>
          <a:ln/>
        </p:spPr>
        <p:txBody>
          <a:bodyPr wrap="square" lIns="0" tIns="0" rIns="0" bIns="0" rtlCol="0" anchor="t"/>
          <a:lstStyle/>
          <a:p>
            <a:pPr indent="0" marL="0">
              <a:buNone/>
            </a:pPr>
            <a:r>
              <a:rPr lang="en-US" sz="1050" dirty="0">
                <a:solidFill>
                  <a:srgbClr val="1E2733"/>
                </a:solidFill>
                <a:latin typeface="Calibri" pitchFamily="34" charset="0"/>
                <a:ea typeface="Calibri" pitchFamily="34" charset="-122"/>
                <a:cs typeface="Calibri" pitchFamily="34" charset="-120"/>
              </a:rPr>
              <a:t>Expand proven patterns, reuse components, industrialise operations</a:t>
            </a:r>
            <a:endParaRPr lang="en-US" sz="1050" dirty="0"/>
          </a:p>
        </p:txBody>
      </p:sp>
      <p:sp>
        <p:nvSpPr>
          <p:cNvPr id="31" name="Text 29"/>
          <p:cNvSpPr/>
          <p:nvPr/>
        </p:nvSpPr>
        <p:spPr>
          <a:xfrm>
            <a:off x="6858000" y="3017520"/>
            <a:ext cx="1691640" cy="182880"/>
          </a:xfrm>
          <a:prstGeom prst="rect">
            <a:avLst/>
          </a:prstGeom>
          <a:noFill/>
          <a:ln/>
        </p:spPr>
        <p:txBody>
          <a:bodyPr wrap="square" lIns="0" tIns="0" rIns="0" bIns="0" rtlCol="0" anchor="t"/>
          <a:lstStyle/>
          <a:p>
            <a:pPr indent="0" marL="0">
              <a:buNone/>
            </a:pPr>
            <a:r>
              <a:rPr lang="en-US" sz="900" b="1" spc="200" kern="0" dirty="0">
                <a:solidFill>
                  <a:srgbClr val="5A6270"/>
                </a:solidFill>
                <a:latin typeface="Calibri" pitchFamily="34" charset="0"/>
                <a:ea typeface="Calibri" pitchFamily="34" charset="-122"/>
                <a:cs typeface="Calibri" pitchFamily="34" charset="-120"/>
              </a:rPr>
              <a:t>GOVERNANCE GATE</a:t>
            </a:r>
            <a:endParaRPr lang="en-US" sz="900" dirty="0"/>
          </a:p>
        </p:txBody>
      </p:sp>
      <p:sp>
        <p:nvSpPr>
          <p:cNvPr id="32" name="Text 30"/>
          <p:cNvSpPr/>
          <p:nvPr/>
        </p:nvSpPr>
        <p:spPr>
          <a:xfrm>
            <a:off x="6858000" y="3218688"/>
            <a:ext cx="1691640" cy="640080"/>
          </a:xfrm>
          <a:prstGeom prst="rect">
            <a:avLst/>
          </a:prstGeom>
          <a:noFill/>
          <a:ln/>
        </p:spPr>
        <p:txBody>
          <a:bodyPr wrap="square" lIns="0" tIns="0" rIns="0" bIns="0" rtlCol="0" anchor="t"/>
          <a:lstStyle/>
          <a:p>
            <a:pPr indent="0" marL="0">
              <a:buNone/>
            </a:pPr>
            <a:r>
              <a:rPr lang="en-US" sz="1050" dirty="0">
                <a:solidFill>
                  <a:srgbClr val="1E2733"/>
                </a:solidFill>
                <a:latin typeface="Calibri" pitchFamily="34" charset="0"/>
                <a:ea typeface="Calibri" pitchFamily="34" charset="-122"/>
                <a:cs typeface="Calibri" pitchFamily="34" charset="-120"/>
              </a:rPr>
              <a:t>Value verified against baseline; monitoring and incidents live</a:t>
            </a:r>
            <a:endParaRPr lang="en-US" sz="1050" dirty="0"/>
          </a:p>
        </p:txBody>
      </p:sp>
      <p:sp>
        <p:nvSpPr>
          <p:cNvPr id="33" name="Text 31"/>
          <p:cNvSpPr/>
          <p:nvPr/>
        </p:nvSpPr>
        <p:spPr>
          <a:xfrm>
            <a:off x="6858000" y="4069080"/>
            <a:ext cx="1691640" cy="329184"/>
          </a:xfrm>
          <a:prstGeom prst="roundRect">
            <a:avLst>
              <a:gd name="adj" fmla="val 16667"/>
            </a:avLst>
          </a:prstGeom>
          <a:solidFill>
            <a:srgbClr val="FFF4E0"/>
          </a:solidFill>
          <a:ln>
            <a:solidFill>
              <a:srgbClr val="F2A33A"/>
            </a:solidFill>
          </a:ln>
        </p:spPr>
        <p:txBody>
          <a:bodyPr wrap="square" lIns="0" tIns="0" rIns="0" bIns="0" rtlCol="0" anchor="ctr"/>
          <a:lstStyle/>
          <a:p>
            <a:pPr algn="ctr" indent="0" marL="0">
              <a:buNone/>
            </a:pPr>
            <a:r>
              <a:rPr lang="en-US" sz="1000" b="1" dirty="0">
                <a:solidFill>
                  <a:srgbClr val="6B4200"/>
                </a:solidFill>
                <a:latin typeface="Calibri" pitchFamily="34" charset="0"/>
                <a:ea typeface="Calibri" pitchFamily="34" charset="-122"/>
                <a:cs typeface="Calibri" pitchFamily="34" charset="-120"/>
              </a:rPr>
              <a:t>ADKAR: Ability, Reinforcement</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03  ·  ASSESS YOUR MATURITY</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Five levels of maturity</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8 / 20</a:t>
            </a:r>
            <a:endParaRPr lang="en-US" sz="900" dirty="0"/>
          </a:p>
        </p:txBody>
      </p:sp>
      <p:sp>
        <p:nvSpPr>
          <p:cNvPr id="6" name="Shape 4"/>
          <p:cNvSpPr/>
          <p:nvPr/>
        </p:nvSpPr>
        <p:spPr>
          <a:xfrm>
            <a:off x="457200" y="3063240"/>
            <a:ext cx="1554480" cy="1188720"/>
          </a:xfrm>
          <a:prstGeom prst="rect">
            <a:avLst/>
          </a:prstGeom>
          <a:solidFill>
            <a:srgbClr val="D9E2EC"/>
          </a:solidFill>
          <a:ln w="12700">
            <a:solidFill>
              <a:srgbClr val="D9E2EC"/>
            </a:solidFill>
            <a:prstDash val="solid"/>
          </a:ln>
        </p:spPr>
      </p:sp>
      <p:sp>
        <p:nvSpPr>
          <p:cNvPr id="7" name="Text 5"/>
          <p:cNvSpPr/>
          <p:nvPr/>
        </p:nvSpPr>
        <p:spPr>
          <a:xfrm>
            <a:off x="594360" y="3154680"/>
            <a:ext cx="548640" cy="411480"/>
          </a:xfrm>
          <a:prstGeom prst="rect">
            <a:avLst/>
          </a:prstGeom>
          <a:noFill/>
          <a:ln/>
        </p:spPr>
        <p:txBody>
          <a:bodyPr wrap="square" lIns="0" tIns="0" rIns="0" bIns="0" rtlCol="0" anchor="t"/>
          <a:lstStyle/>
          <a:p>
            <a:pPr indent="0" marL="0">
              <a:buNone/>
            </a:pPr>
            <a:r>
              <a:rPr lang="en-US" sz="2400" b="1" dirty="0">
                <a:solidFill>
                  <a:srgbClr val="0F8B7D"/>
                </a:solidFill>
                <a:latin typeface="Calibri" pitchFamily="34" charset="0"/>
                <a:ea typeface="Calibri" pitchFamily="34" charset="-122"/>
                <a:cs typeface="Calibri" pitchFamily="34" charset="-120"/>
              </a:rPr>
              <a:t>1</a:t>
            </a:r>
            <a:endParaRPr lang="en-US" sz="2400" dirty="0"/>
          </a:p>
        </p:txBody>
      </p:sp>
      <p:sp>
        <p:nvSpPr>
          <p:cNvPr id="8" name="Text 6"/>
          <p:cNvSpPr/>
          <p:nvPr/>
        </p:nvSpPr>
        <p:spPr>
          <a:xfrm>
            <a:off x="594360" y="3566160"/>
            <a:ext cx="1325880" cy="256032"/>
          </a:xfrm>
          <a:prstGeom prst="rect">
            <a:avLst/>
          </a:prstGeom>
          <a:noFill/>
          <a:ln/>
        </p:spPr>
        <p:txBody>
          <a:bodyPr wrap="square" lIns="0" tIns="0" rIns="0" bIns="0" rtlCol="0" anchor="t"/>
          <a:lstStyle/>
          <a:p>
            <a:pPr indent="0" marL="0">
              <a:buNone/>
            </a:pPr>
            <a:r>
              <a:rPr lang="en-US" sz="1250" b="1" dirty="0">
                <a:solidFill>
                  <a:srgbClr val="1F3A5F"/>
                </a:solidFill>
                <a:latin typeface="Calibri" pitchFamily="34" charset="0"/>
                <a:ea typeface="Calibri" pitchFamily="34" charset="-122"/>
                <a:cs typeface="Calibri" pitchFamily="34" charset="-120"/>
              </a:rPr>
              <a:t>Exploring</a:t>
            </a:r>
            <a:endParaRPr lang="en-US" sz="1250" dirty="0"/>
          </a:p>
        </p:txBody>
      </p:sp>
      <p:sp>
        <p:nvSpPr>
          <p:cNvPr id="9" name="Text 7"/>
          <p:cNvSpPr/>
          <p:nvPr/>
        </p:nvSpPr>
        <p:spPr>
          <a:xfrm>
            <a:off x="594360" y="3840480"/>
            <a:ext cx="1325880" cy="457200"/>
          </a:xfrm>
          <a:prstGeom prst="rect">
            <a:avLst/>
          </a:prstGeom>
          <a:noFill/>
          <a:ln/>
        </p:spPr>
        <p:txBody>
          <a:bodyPr wrap="square" lIns="0" tIns="0" rIns="0" bIns="0" rtlCol="0" anchor="t"/>
          <a:lstStyle/>
          <a:p>
            <a:pPr indent="0" marL="0">
              <a:buNone/>
            </a:pPr>
            <a:r>
              <a:rPr lang="en-US" sz="950" dirty="0">
                <a:solidFill>
                  <a:srgbClr val="1F3A5F"/>
                </a:solidFill>
                <a:latin typeface="Calibri" pitchFamily="34" charset="0"/>
                <a:ea typeface="Calibri" pitchFamily="34" charset="-122"/>
                <a:cs typeface="Calibri" pitchFamily="34" charset="-120"/>
              </a:rPr>
              <a:t>Ad hoc use; no strategy, policy or owner</a:t>
            </a:r>
            <a:endParaRPr lang="en-US" sz="950" dirty="0"/>
          </a:p>
        </p:txBody>
      </p:sp>
      <p:sp>
        <p:nvSpPr>
          <p:cNvPr id="10" name="Text 8"/>
          <p:cNvSpPr/>
          <p:nvPr/>
        </p:nvSpPr>
        <p:spPr>
          <a:xfrm>
            <a:off x="457200" y="4325112"/>
            <a:ext cx="1554480" cy="228600"/>
          </a:xfrm>
          <a:prstGeom prst="rect">
            <a:avLst/>
          </a:prstGeom>
          <a:noFill/>
          <a:ln/>
        </p:spPr>
        <p:txBody>
          <a:bodyPr wrap="square" lIns="0" tIns="0" rIns="0" bIns="0" rtlCol="0" anchor="t"/>
          <a:lstStyle/>
          <a:p>
            <a:pPr algn="ctr" indent="0" marL="0">
              <a:buNone/>
            </a:pPr>
            <a:r>
              <a:rPr lang="en-US" sz="1000" b="1" dirty="0">
                <a:solidFill>
                  <a:srgbClr val="5A6270"/>
                </a:solidFill>
                <a:latin typeface="Calibri" pitchFamily="34" charset="0"/>
                <a:ea typeface="Calibri" pitchFamily="34" charset="-122"/>
                <a:cs typeface="Calibri" pitchFamily="34" charset="-120"/>
              </a:rPr>
              <a:t>Avg score 1.0 – 1.7</a:t>
            </a:r>
            <a:endParaRPr lang="en-US" sz="1000" dirty="0"/>
          </a:p>
        </p:txBody>
      </p:sp>
      <p:sp>
        <p:nvSpPr>
          <p:cNvPr id="11" name="Shape 9"/>
          <p:cNvSpPr/>
          <p:nvPr/>
        </p:nvSpPr>
        <p:spPr>
          <a:xfrm>
            <a:off x="2125980" y="2743200"/>
            <a:ext cx="1554480" cy="1508760"/>
          </a:xfrm>
          <a:prstGeom prst="rect">
            <a:avLst/>
          </a:prstGeom>
          <a:solidFill>
            <a:srgbClr val="A9C1D9"/>
          </a:solidFill>
          <a:ln w="12700">
            <a:solidFill>
              <a:srgbClr val="A9C1D9"/>
            </a:solidFill>
            <a:prstDash val="solid"/>
          </a:ln>
        </p:spPr>
      </p:sp>
      <p:sp>
        <p:nvSpPr>
          <p:cNvPr id="12" name="Text 10"/>
          <p:cNvSpPr/>
          <p:nvPr/>
        </p:nvSpPr>
        <p:spPr>
          <a:xfrm>
            <a:off x="2263140" y="2834640"/>
            <a:ext cx="548640" cy="411480"/>
          </a:xfrm>
          <a:prstGeom prst="rect">
            <a:avLst/>
          </a:prstGeom>
          <a:noFill/>
          <a:ln/>
        </p:spPr>
        <p:txBody>
          <a:bodyPr wrap="square" lIns="0" tIns="0" rIns="0" bIns="0" rtlCol="0" anchor="t"/>
          <a:lstStyle/>
          <a:p>
            <a:pPr indent="0" marL="0">
              <a:buNone/>
            </a:pPr>
            <a:r>
              <a:rPr lang="en-US" sz="2400" b="1" dirty="0">
                <a:solidFill>
                  <a:srgbClr val="0F8B7D"/>
                </a:solidFill>
                <a:latin typeface="Calibri" pitchFamily="34" charset="0"/>
                <a:ea typeface="Calibri" pitchFamily="34" charset="-122"/>
                <a:cs typeface="Calibri" pitchFamily="34" charset="-120"/>
              </a:rPr>
              <a:t>2</a:t>
            </a:r>
            <a:endParaRPr lang="en-US" sz="2400" dirty="0"/>
          </a:p>
        </p:txBody>
      </p:sp>
      <p:sp>
        <p:nvSpPr>
          <p:cNvPr id="13" name="Text 11"/>
          <p:cNvSpPr/>
          <p:nvPr/>
        </p:nvSpPr>
        <p:spPr>
          <a:xfrm>
            <a:off x="2263140" y="3246120"/>
            <a:ext cx="1325880" cy="256032"/>
          </a:xfrm>
          <a:prstGeom prst="rect">
            <a:avLst/>
          </a:prstGeom>
          <a:noFill/>
          <a:ln/>
        </p:spPr>
        <p:txBody>
          <a:bodyPr wrap="square" lIns="0" tIns="0" rIns="0" bIns="0" rtlCol="0" anchor="t"/>
          <a:lstStyle/>
          <a:p>
            <a:pPr indent="0" marL="0">
              <a:buNone/>
            </a:pPr>
            <a:r>
              <a:rPr lang="en-US" sz="1250" b="1" dirty="0">
                <a:solidFill>
                  <a:srgbClr val="1F3A5F"/>
                </a:solidFill>
                <a:latin typeface="Calibri" pitchFamily="34" charset="0"/>
                <a:ea typeface="Calibri" pitchFamily="34" charset="-122"/>
                <a:cs typeface="Calibri" pitchFamily="34" charset="-120"/>
              </a:rPr>
              <a:t>Experimenting</a:t>
            </a:r>
            <a:endParaRPr lang="en-US" sz="1250" dirty="0"/>
          </a:p>
        </p:txBody>
      </p:sp>
      <p:sp>
        <p:nvSpPr>
          <p:cNvPr id="14" name="Text 12"/>
          <p:cNvSpPr/>
          <p:nvPr/>
        </p:nvSpPr>
        <p:spPr>
          <a:xfrm>
            <a:off x="2263140" y="3520440"/>
            <a:ext cx="1325880" cy="457200"/>
          </a:xfrm>
          <a:prstGeom prst="rect">
            <a:avLst/>
          </a:prstGeom>
          <a:noFill/>
          <a:ln/>
        </p:spPr>
        <p:txBody>
          <a:bodyPr wrap="square" lIns="0" tIns="0" rIns="0" bIns="0" rtlCol="0" anchor="t"/>
          <a:lstStyle/>
          <a:p>
            <a:pPr indent="0" marL="0">
              <a:buNone/>
            </a:pPr>
            <a:r>
              <a:rPr lang="en-US" sz="950" dirty="0">
                <a:solidFill>
                  <a:srgbClr val="1F3A5F"/>
                </a:solidFill>
                <a:latin typeface="Calibri" pitchFamily="34" charset="0"/>
                <a:ea typeface="Calibri" pitchFamily="34" charset="-122"/>
                <a:cs typeface="Calibri" pitchFamily="34" charset="-120"/>
              </a:rPr>
              <a:t>Sanctioned pilots; early policy forming</a:t>
            </a:r>
            <a:endParaRPr lang="en-US" sz="950" dirty="0"/>
          </a:p>
        </p:txBody>
      </p:sp>
      <p:sp>
        <p:nvSpPr>
          <p:cNvPr id="15" name="Text 13"/>
          <p:cNvSpPr/>
          <p:nvPr/>
        </p:nvSpPr>
        <p:spPr>
          <a:xfrm>
            <a:off x="2125980" y="4325112"/>
            <a:ext cx="1554480" cy="228600"/>
          </a:xfrm>
          <a:prstGeom prst="rect">
            <a:avLst/>
          </a:prstGeom>
          <a:noFill/>
          <a:ln/>
        </p:spPr>
        <p:txBody>
          <a:bodyPr wrap="square" lIns="0" tIns="0" rIns="0" bIns="0" rtlCol="0" anchor="t"/>
          <a:lstStyle/>
          <a:p>
            <a:pPr algn="ctr" indent="0" marL="0">
              <a:buNone/>
            </a:pPr>
            <a:r>
              <a:rPr lang="en-US" sz="1000" b="1" dirty="0">
                <a:solidFill>
                  <a:srgbClr val="5A6270"/>
                </a:solidFill>
                <a:latin typeface="Calibri" pitchFamily="34" charset="0"/>
                <a:ea typeface="Calibri" pitchFamily="34" charset="-122"/>
                <a:cs typeface="Calibri" pitchFamily="34" charset="-120"/>
              </a:rPr>
              <a:t>Avg score 1.8 – 2.5</a:t>
            </a:r>
            <a:endParaRPr lang="en-US" sz="1000" dirty="0"/>
          </a:p>
        </p:txBody>
      </p:sp>
      <p:sp>
        <p:nvSpPr>
          <p:cNvPr id="16" name="Shape 14"/>
          <p:cNvSpPr/>
          <p:nvPr/>
        </p:nvSpPr>
        <p:spPr>
          <a:xfrm>
            <a:off x="3794760" y="2423160"/>
            <a:ext cx="1554480" cy="1828800"/>
          </a:xfrm>
          <a:prstGeom prst="rect">
            <a:avLst/>
          </a:prstGeom>
          <a:solidFill>
            <a:srgbClr val="0F8B7D"/>
          </a:solidFill>
          <a:ln w="12700">
            <a:solidFill>
              <a:srgbClr val="0F8B7D"/>
            </a:solidFill>
            <a:prstDash val="solid"/>
          </a:ln>
        </p:spPr>
      </p:sp>
      <p:sp>
        <p:nvSpPr>
          <p:cNvPr id="17" name="Text 15"/>
          <p:cNvSpPr/>
          <p:nvPr/>
        </p:nvSpPr>
        <p:spPr>
          <a:xfrm>
            <a:off x="3931920" y="2514600"/>
            <a:ext cx="548640" cy="411480"/>
          </a:xfrm>
          <a:prstGeom prst="rect">
            <a:avLst/>
          </a:prstGeom>
          <a:noFill/>
          <a:ln/>
        </p:spPr>
        <p:txBody>
          <a:bodyPr wrap="square" lIns="0" tIns="0" rIns="0" bIns="0" rtlCol="0" anchor="t"/>
          <a:lstStyle/>
          <a:p>
            <a:pPr indent="0" marL="0">
              <a:buNone/>
            </a:pPr>
            <a:r>
              <a:rPr lang="en-US" sz="2400" b="1" dirty="0">
                <a:solidFill>
                  <a:srgbClr val="F2A33A"/>
                </a:solidFill>
                <a:latin typeface="Calibri" pitchFamily="34" charset="0"/>
                <a:ea typeface="Calibri" pitchFamily="34" charset="-122"/>
                <a:cs typeface="Calibri" pitchFamily="34" charset="-120"/>
              </a:rPr>
              <a:t>3</a:t>
            </a:r>
            <a:endParaRPr lang="en-US" sz="2400" dirty="0"/>
          </a:p>
        </p:txBody>
      </p:sp>
      <p:sp>
        <p:nvSpPr>
          <p:cNvPr id="18" name="Text 16"/>
          <p:cNvSpPr/>
          <p:nvPr/>
        </p:nvSpPr>
        <p:spPr>
          <a:xfrm>
            <a:off x="3931920" y="2926080"/>
            <a:ext cx="1325880" cy="256032"/>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Operationalising</a:t>
            </a:r>
            <a:endParaRPr lang="en-US" sz="1250" dirty="0"/>
          </a:p>
        </p:txBody>
      </p:sp>
      <p:sp>
        <p:nvSpPr>
          <p:cNvPr id="19" name="Text 17"/>
          <p:cNvSpPr/>
          <p:nvPr/>
        </p:nvSpPr>
        <p:spPr>
          <a:xfrm>
            <a:off x="3931920" y="3200400"/>
            <a:ext cx="1325880" cy="457200"/>
          </a:xfrm>
          <a:prstGeom prst="rect">
            <a:avLst/>
          </a:prstGeom>
          <a:noFill/>
          <a:ln/>
        </p:spPr>
        <p:txBody>
          <a:bodyPr wrap="square" lIns="0" tIns="0" rIns="0" bIns="0" rtlCol="0" anchor="t"/>
          <a:lstStyle/>
          <a:p>
            <a:pPr indent="0" marL="0">
              <a:buNone/>
            </a:pPr>
            <a:r>
              <a:rPr lang="en-US" sz="950" dirty="0">
                <a:solidFill>
                  <a:srgbClr val="FFFFFF"/>
                </a:solidFill>
                <a:latin typeface="Calibri" pitchFamily="34" charset="0"/>
                <a:ea typeface="Calibri" pitchFamily="34" charset="-122"/>
                <a:cs typeface="Calibri" pitchFamily="34" charset="-120"/>
              </a:rPr>
              <a:t>First use cases in production with owners and measured value</a:t>
            </a:r>
            <a:endParaRPr lang="en-US" sz="950" dirty="0"/>
          </a:p>
        </p:txBody>
      </p:sp>
      <p:sp>
        <p:nvSpPr>
          <p:cNvPr id="20" name="Text 18"/>
          <p:cNvSpPr/>
          <p:nvPr/>
        </p:nvSpPr>
        <p:spPr>
          <a:xfrm>
            <a:off x="3794760" y="4325112"/>
            <a:ext cx="1554480" cy="228600"/>
          </a:xfrm>
          <a:prstGeom prst="rect">
            <a:avLst/>
          </a:prstGeom>
          <a:noFill/>
          <a:ln/>
        </p:spPr>
        <p:txBody>
          <a:bodyPr wrap="square" lIns="0" tIns="0" rIns="0" bIns="0" rtlCol="0" anchor="t"/>
          <a:lstStyle/>
          <a:p>
            <a:pPr algn="ctr" indent="0" marL="0">
              <a:buNone/>
            </a:pPr>
            <a:r>
              <a:rPr lang="en-US" sz="1000" b="1" dirty="0">
                <a:solidFill>
                  <a:srgbClr val="5A6270"/>
                </a:solidFill>
                <a:latin typeface="Calibri" pitchFamily="34" charset="0"/>
                <a:ea typeface="Calibri" pitchFamily="34" charset="-122"/>
                <a:cs typeface="Calibri" pitchFamily="34" charset="-120"/>
              </a:rPr>
              <a:t>Avg score 2.6 – 3.3</a:t>
            </a:r>
            <a:endParaRPr lang="en-US" sz="1000" dirty="0"/>
          </a:p>
        </p:txBody>
      </p:sp>
      <p:sp>
        <p:nvSpPr>
          <p:cNvPr id="21" name="Shape 19"/>
          <p:cNvSpPr/>
          <p:nvPr/>
        </p:nvSpPr>
        <p:spPr>
          <a:xfrm>
            <a:off x="5463540" y="2103120"/>
            <a:ext cx="1554480" cy="2148840"/>
          </a:xfrm>
          <a:prstGeom prst="rect">
            <a:avLst/>
          </a:prstGeom>
          <a:solidFill>
            <a:srgbClr val="2C5282"/>
          </a:solidFill>
          <a:ln w="12700">
            <a:solidFill>
              <a:srgbClr val="2C5282"/>
            </a:solidFill>
            <a:prstDash val="solid"/>
          </a:ln>
        </p:spPr>
      </p:sp>
      <p:sp>
        <p:nvSpPr>
          <p:cNvPr id="22" name="Text 20"/>
          <p:cNvSpPr/>
          <p:nvPr/>
        </p:nvSpPr>
        <p:spPr>
          <a:xfrm>
            <a:off x="5600700" y="2194560"/>
            <a:ext cx="548640" cy="411480"/>
          </a:xfrm>
          <a:prstGeom prst="rect">
            <a:avLst/>
          </a:prstGeom>
          <a:noFill/>
          <a:ln/>
        </p:spPr>
        <p:txBody>
          <a:bodyPr wrap="square" lIns="0" tIns="0" rIns="0" bIns="0" rtlCol="0" anchor="t"/>
          <a:lstStyle/>
          <a:p>
            <a:pPr indent="0" marL="0">
              <a:buNone/>
            </a:pPr>
            <a:r>
              <a:rPr lang="en-US" sz="2400" b="1" dirty="0">
                <a:solidFill>
                  <a:srgbClr val="F2A33A"/>
                </a:solidFill>
                <a:latin typeface="Calibri" pitchFamily="34" charset="0"/>
                <a:ea typeface="Calibri" pitchFamily="34" charset="-122"/>
                <a:cs typeface="Calibri" pitchFamily="34" charset="-120"/>
              </a:rPr>
              <a:t>4</a:t>
            </a:r>
            <a:endParaRPr lang="en-US" sz="2400" dirty="0"/>
          </a:p>
        </p:txBody>
      </p:sp>
      <p:sp>
        <p:nvSpPr>
          <p:cNvPr id="23" name="Text 21"/>
          <p:cNvSpPr/>
          <p:nvPr/>
        </p:nvSpPr>
        <p:spPr>
          <a:xfrm>
            <a:off x="5600700" y="2606040"/>
            <a:ext cx="1325880" cy="256032"/>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Scaling</a:t>
            </a:r>
            <a:endParaRPr lang="en-US" sz="1250" dirty="0"/>
          </a:p>
        </p:txBody>
      </p:sp>
      <p:sp>
        <p:nvSpPr>
          <p:cNvPr id="24" name="Text 22"/>
          <p:cNvSpPr/>
          <p:nvPr/>
        </p:nvSpPr>
        <p:spPr>
          <a:xfrm>
            <a:off x="5600700" y="2880360"/>
            <a:ext cx="1325880" cy="457200"/>
          </a:xfrm>
          <a:prstGeom prst="rect">
            <a:avLst/>
          </a:prstGeom>
          <a:noFill/>
          <a:ln/>
        </p:spPr>
        <p:txBody>
          <a:bodyPr wrap="square" lIns="0" tIns="0" rIns="0" bIns="0" rtlCol="0" anchor="t"/>
          <a:lstStyle/>
          <a:p>
            <a:pPr indent="0" marL="0">
              <a:buNone/>
            </a:pPr>
            <a:r>
              <a:rPr lang="en-US" sz="950" dirty="0">
                <a:solidFill>
                  <a:srgbClr val="FFFFFF"/>
                </a:solidFill>
                <a:latin typeface="Calibri" pitchFamily="34" charset="0"/>
                <a:ea typeface="Calibri" pitchFamily="34" charset="-122"/>
                <a:cs typeface="Calibri" pitchFamily="34" charset="-120"/>
              </a:rPr>
              <a:t>Managed portfolio; shared platform; supervised agents</a:t>
            </a:r>
            <a:endParaRPr lang="en-US" sz="950" dirty="0"/>
          </a:p>
        </p:txBody>
      </p:sp>
      <p:sp>
        <p:nvSpPr>
          <p:cNvPr id="25" name="Text 23"/>
          <p:cNvSpPr/>
          <p:nvPr/>
        </p:nvSpPr>
        <p:spPr>
          <a:xfrm>
            <a:off x="5463540" y="4325112"/>
            <a:ext cx="1554480" cy="228600"/>
          </a:xfrm>
          <a:prstGeom prst="rect">
            <a:avLst/>
          </a:prstGeom>
          <a:noFill/>
          <a:ln/>
        </p:spPr>
        <p:txBody>
          <a:bodyPr wrap="square" lIns="0" tIns="0" rIns="0" bIns="0" rtlCol="0" anchor="t"/>
          <a:lstStyle/>
          <a:p>
            <a:pPr algn="ctr" indent="0" marL="0">
              <a:buNone/>
            </a:pPr>
            <a:r>
              <a:rPr lang="en-US" sz="1000" b="1" dirty="0">
                <a:solidFill>
                  <a:srgbClr val="5A6270"/>
                </a:solidFill>
                <a:latin typeface="Calibri" pitchFamily="34" charset="0"/>
                <a:ea typeface="Calibri" pitchFamily="34" charset="-122"/>
                <a:cs typeface="Calibri" pitchFamily="34" charset="-120"/>
              </a:rPr>
              <a:t>Avg score 3.4 – 4.2</a:t>
            </a:r>
            <a:endParaRPr lang="en-US" sz="1000" dirty="0"/>
          </a:p>
        </p:txBody>
      </p:sp>
      <p:sp>
        <p:nvSpPr>
          <p:cNvPr id="26" name="Shape 24"/>
          <p:cNvSpPr/>
          <p:nvPr/>
        </p:nvSpPr>
        <p:spPr>
          <a:xfrm>
            <a:off x="7132320" y="1783080"/>
            <a:ext cx="1554480" cy="2468880"/>
          </a:xfrm>
          <a:prstGeom prst="rect">
            <a:avLst/>
          </a:prstGeom>
          <a:solidFill>
            <a:srgbClr val="1F3A5F"/>
          </a:solidFill>
          <a:ln w="12700">
            <a:solidFill>
              <a:srgbClr val="1F3A5F"/>
            </a:solidFill>
            <a:prstDash val="solid"/>
          </a:ln>
        </p:spPr>
      </p:sp>
      <p:sp>
        <p:nvSpPr>
          <p:cNvPr id="27" name="Text 25"/>
          <p:cNvSpPr/>
          <p:nvPr/>
        </p:nvSpPr>
        <p:spPr>
          <a:xfrm>
            <a:off x="7269480" y="1874520"/>
            <a:ext cx="548640" cy="411480"/>
          </a:xfrm>
          <a:prstGeom prst="rect">
            <a:avLst/>
          </a:prstGeom>
          <a:noFill/>
          <a:ln/>
        </p:spPr>
        <p:txBody>
          <a:bodyPr wrap="square" lIns="0" tIns="0" rIns="0" bIns="0" rtlCol="0" anchor="t"/>
          <a:lstStyle/>
          <a:p>
            <a:pPr indent="0" marL="0">
              <a:buNone/>
            </a:pPr>
            <a:r>
              <a:rPr lang="en-US" sz="2400" b="1" dirty="0">
                <a:solidFill>
                  <a:srgbClr val="F2A33A"/>
                </a:solidFill>
                <a:latin typeface="Calibri" pitchFamily="34" charset="0"/>
                <a:ea typeface="Calibri" pitchFamily="34" charset="-122"/>
                <a:cs typeface="Calibri" pitchFamily="34" charset="-120"/>
              </a:rPr>
              <a:t>5</a:t>
            </a:r>
            <a:endParaRPr lang="en-US" sz="2400" dirty="0"/>
          </a:p>
        </p:txBody>
      </p:sp>
      <p:sp>
        <p:nvSpPr>
          <p:cNvPr id="28" name="Text 26"/>
          <p:cNvSpPr/>
          <p:nvPr/>
        </p:nvSpPr>
        <p:spPr>
          <a:xfrm>
            <a:off x="7269480" y="2286000"/>
            <a:ext cx="1325880" cy="256032"/>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Transforming</a:t>
            </a:r>
            <a:endParaRPr lang="en-US" sz="1250" dirty="0"/>
          </a:p>
        </p:txBody>
      </p:sp>
      <p:sp>
        <p:nvSpPr>
          <p:cNvPr id="29" name="Text 27"/>
          <p:cNvSpPr/>
          <p:nvPr/>
        </p:nvSpPr>
        <p:spPr>
          <a:xfrm>
            <a:off x="7269480" y="2560320"/>
            <a:ext cx="1325880" cy="457200"/>
          </a:xfrm>
          <a:prstGeom prst="rect">
            <a:avLst/>
          </a:prstGeom>
          <a:noFill/>
          <a:ln/>
        </p:spPr>
        <p:txBody>
          <a:bodyPr wrap="square" lIns="0" tIns="0" rIns="0" bIns="0" rtlCol="0" anchor="t"/>
          <a:lstStyle/>
          <a:p>
            <a:pPr indent="0" marL="0">
              <a:buNone/>
            </a:pPr>
            <a:r>
              <a:rPr lang="en-US" sz="950" dirty="0">
                <a:solidFill>
                  <a:srgbClr val="FFFFFF"/>
                </a:solidFill>
                <a:latin typeface="Calibri" pitchFamily="34" charset="0"/>
                <a:ea typeface="Calibri" pitchFamily="34" charset="-122"/>
                <a:cs typeface="Calibri" pitchFamily="34" charset="-120"/>
              </a:rPr>
              <a:t>AI embedded in the operating model and products</a:t>
            </a:r>
            <a:endParaRPr lang="en-US" sz="950" dirty="0"/>
          </a:p>
        </p:txBody>
      </p:sp>
      <p:sp>
        <p:nvSpPr>
          <p:cNvPr id="30" name="Text 28"/>
          <p:cNvSpPr/>
          <p:nvPr/>
        </p:nvSpPr>
        <p:spPr>
          <a:xfrm>
            <a:off x="7132320" y="4325112"/>
            <a:ext cx="1554480" cy="228600"/>
          </a:xfrm>
          <a:prstGeom prst="rect">
            <a:avLst/>
          </a:prstGeom>
          <a:noFill/>
          <a:ln/>
        </p:spPr>
        <p:txBody>
          <a:bodyPr wrap="square" lIns="0" tIns="0" rIns="0" bIns="0" rtlCol="0" anchor="t"/>
          <a:lstStyle/>
          <a:p>
            <a:pPr algn="ctr" indent="0" marL="0">
              <a:buNone/>
            </a:pPr>
            <a:r>
              <a:rPr lang="en-US" sz="1000" b="1" dirty="0">
                <a:solidFill>
                  <a:srgbClr val="5A6270"/>
                </a:solidFill>
                <a:latin typeface="Calibri" pitchFamily="34" charset="0"/>
                <a:ea typeface="Calibri" pitchFamily="34" charset="-122"/>
                <a:cs typeface="Calibri" pitchFamily="34" charset="-120"/>
              </a:rPr>
              <a:t>Avg score 4.3 – 5.0</a:t>
            </a:r>
            <a:endParaRPr lang="en-US" sz="1000" dirty="0"/>
          </a:p>
        </p:txBody>
      </p:sp>
      <p:sp>
        <p:nvSpPr>
          <p:cNvPr id="31" name="Text 29"/>
          <p:cNvSpPr/>
          <p:nvPr/>
        </p:nvSpPr>
        <p:spPr>
          <a:xfrm>
            <a:off x="457200" y="4553712"/>
            <a:ext cx="8229600" cy="201168"/>
          </a:xfrm>
          <a:prstGeom prst="rect">
            <a:avLst/>
          </a:prstGeom>
          <a:noFill/>
          <a:ln/>
        </p:spPr>
        <p:txBody>
          <a:bodyPr wrap="square" lIns="0" tIns="0" rIns="0" bIns="0" rtlCol="0" anchor="t"/>
          <a:lstStyle/>
          <a:p>
            <a:pPr indent="0" marL="0">
              <a:buNone/>
            </a:pPr>
            <a:r>
              <a:rPr lang="en-US" sz="1000" i="1" dirty="0">
                <a:solidFill>
                  <a:srgbClr val="0F8B7D"/>
                </a:solidFill>
                <a:latin typeface="Calibri" pitchFamily="34" charset="0"/>
                <a:ea typeface="Calibri" pitchFamily="34" charset="-122"/>
                <a:cs typeface="Calibri" pitchFamily="34" charset="-120"/>
              </a:rPr>
              <a:t>One level up in 12 months is a realistic target for most dimensions.</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03  ·  ASSESS YOUR MATURITY</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Seven dimensions and the ceiling rule</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9 / 20</a:t>
            </a:r>
            <a:endParaRPr lang="en-US" sz="900" dirty="0"/>
          </a:p>
        </p:txBody>
      </p:sp>
      <p:sp>
        <p:nvSpPr>
          <p:cNvPr id="6" name="Shape 4"/>
          <p:cNvSpPr/>
          <p:nvPr/>
        </p:nvSpPr>
        <p:spPr>
          <a:xfrm>
            <a:off x="457200" y="1325880"/>
            <a:ext cx="1211580" cy="1051560"/>
          </a:xfrm>
          <a:prstGeom prst="rect">
            <a:avLst/>
          </a:prstGeom>
          <a:solidFill>
            <a:srgbClr val="F2F5F9"/>
          </a:solidFill>
          <a:ln w="12700">
            <a:solidFill>
              <a:srgbClr val="F2F5F9"/>
            </a:solidFill>
            <a:prstDash val="solid"/>
          </a:ln>
        </p:spPr>
      </p:sp>
      <p:sp>
        <p:nvSpPr>
          <p:cNvPr id="7" name="Shape 5"/>
          <p:cNvSpPr/>
          <p:nvPr/>
        </p:nvSpPr>
        <p:spPr>
          <a:xfrm>
            <a:off x="566928" y="1435608"/>
            <a:ext cx="384048" cy="384048"/>
          </a:xfrm>
          <a:prstGeom prst="ellipse">
            <a:avLst/>
          </a:prstGeom>
          <a:solidFill>
            <a:srgbClr val="1F3A5F"/>
          </a:solidFill>
          <a:ln w="12700">
            <a:solidFill>
              <a:srgbClr val="1F3A5F"/>
            </a:solidFill>
            <a:prstDash val="solid"/>
          </a:ln>
        </p:spPr>
      </p:sp>
      <p:pic>
        <p:nvPicPr>
          <p:cNvPr id="8" name="Image 0" descr="artifacts/.metadata/Unified_AI_Adoption_Workshop.pptx/icons/i9.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2940" y="1531620"/>
            <a:ext cx="192024" cy="192024"/>
          </a:xfrm>
          <a:prstGeom prst="rect">
            <a:avLst/>
          </a:prstGeom>
        </p:spPr>
      </p:pic>
      <p:sp>
        <p:nvSpPr>
          <p:cNvPr id="9" name="Text 6"/>
          <p:cNvSpPr/>
          <p:nvPr/>
        </p:nvSpPr>
        <p:spPr>
          <a:xfrm>
            <a:off x="566928" y="1892808"/>
            <a:ext cx="1028700" cy="438912"/>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Strategy and value</a:t>
            </a:r>
            <a:endParaRPr lang="en-US" sz="1100" dirty="0"/>
          </a:p>
        </p:txBody>
      </p:sp>
      <p:sp>
        <p:nvSpPr>
          <p:cNvPr id="10" name="Shape 7"/>
          <p:cNvSpPr/>
          <p:nvPr/>
        </p:nvSpPr>
        <p:spPr>
          <a:xfrm>
            <a:off x="1760220" y="1325880"/>
            <a:ext cx="1211580" cy="1051560"/>
          </a:xfrm>
          <a:prstGeom prst="rect">
            <a:avLst/>
          </a:prstGeom>
          <a:solidFill>
            <a:srgbClr val="F2F5F9"/>
          </a:solidFill>
          <a:ln w="12700">
            <a:solidFill>
              <a:srgbClr val="F2F5F9"/>
            </a:solidFill>
            <a:prstDash val="solid"/>
          </a:ln>
        </p:spPr>
      </p:sp>
      <p:sp>
        <p:nvSpPr>
          <p:cNvPr id="11" name="Shape 8"/>
          <p:cNvSpPr/>
          <p:nvPr/>
        </p:nvSpPr>
        <p:spPr>
          <a:xfrm>
            <a:off x="1869948" y="1435608"/>
            <a:ext cx="384048" cy="384048"/>
          </a:xfrm>
          <a:prstGeom prst="ellipse">
            <a:avLst/>
          </a:prstGeom>
          <a:solidFill>
            <a:srgbClr val="1F3A5F"/>
          </a:solidFill>
          <a:ln w="12700">
            <a:solidFill>
              <a:srgbClr val="1F3A5F"/>
            </a:solidFill>
            <a:prstDash val="solid"/>
          </a:ln>
        </p:spPr>
      </p:sp>
      <p:pic>
        <p:nvPicPr>
          <p:cNvPr id="12" name="Image 1" descr="artifacts/.metadata/Unified_AI_Adoption_Workshop.pptx/icons/i10.sv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65960" y="1531620"/>
            <a:ext cx="192024" cy="192024"/>
          </a:xfrm>
          <a:prstGeom prst="rect">
            <a:avLst/>
          </a:prstGeom>
        </p:spPr>
      </p:pic>
      <p:sp>
        <p:nvSpPr>
          <p:cNvPr id="13" name="Text 9"/>
          <p:cNvSpPr/>
          <p:nvPr/>
        </p:nvSpPr>
        <p:spPr>
          <a:xfrm>
            <a:off x="1869948" y="1892808"/>
            <a:ext cx="1028700" cy="438912"/>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People and culture</a:t>
            </a:r>
            <a:endParaRPr lang="en-US" sz="1100" dirty="0"/>
          </a:p>
        </p:txBody>
      </p:sp>
      <p:sp>
        <p:nvSpPr>
          <p:cNvPr id="14" name="Shape 10"/>
          <p:cNvSpPr/>
          <p:nvPr/>
        </p:nvSpPr>
        <p:spPr>
          <a:xfrm>
            <a:off x="3063240" y="1325880"/>
            <a:ext cx="1211580" cy="1051560"/>
          </a:xfrm>
          <a:prstGeom prst="rect">
            <a:avLst/>
          </a:prstGeom>
          <a:solidFill>
            <a:srgbClr val="FFF4E0"/>
          </a:solidFill>
          <a:ln w="19050">
            <a:solidFill>
              <a:srgbClr val="F2A33A"/>
            </a:solidFill>
            <a:prstDash val="solid"/>
          </a:ln>
        </p:spPr>
      </p:sp>
      <p:sp>
        <p:nvSpPr>
          <p:cNvPr id="15" name="Shape 11"/>
          <p:cNvSpPr/>
          <p:nvPr/>
        </p:nvSpPr>
        <p:spPr>
          <a:xfrm>
            <a:off x="3172968" y="1435608"/>
            <a:ext cx="384048" cy="384048"/>
          </a:xfrm>
          <a:prstGeom prst="ellipse">
            <a:avLst/>
          </a:prstGeom>
          <a:solidFill>
            <a:srgbClr val="F2A33A"/>
          </a:solidFill>
          <a:ln w="12700">
            <a:solidFill>
              <a:srgbClr val="F2A33A"/>
            </a:solidFill>
            <a:prstDash val="solid"/>
          </a:ln>
        </p:spPr>
      </p:sp>
      <p:pic>
        <p:nvPicPr>
          <p:cNvPr id="16" name="Image 2" descr="artifacts/.metadata/Unified_AI_Adoption_Workshop.pptx/icons/i11.sv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68980" y="1531620"/>
            <a:ext cx="192024" cy="192024"/>
          </a:xfrm>
          <a:prstGeom prst="rect">
            <a:avLst/>
          </a:prstGeom>
        </p:spPr>
      </p:pic>
      <p:sp>
        <p:nvSpPr>
          <p:cNvPr id="17" name="Text 12"/>
          <p:cNvSpPr/>
          <p:nvPr/>
        </p:nvSpPr>
        <p:spPr>
          <a:xfrm>
            <a:off x="3611880" y="1508760"/>
            <a:ext cx="594360" cy="182880"/>
          </a:xfrm>
          <a:prstGeom prst="rect">
            <a:avLst/>
          </a:prstGeom>
          <a:noFill/>
          <a:ln/>
        </p:spPr>
        <p:txBody>
          <a:bodyPr wrap="square" lIns="0" tIns="0" rIns="0" bIns="0" rtlCol="0" anchor="t"/>
          <a:lstStyle/>
          <a:p>
            <a:pPr indent="0" marL="0">
              <a:buNone/>
            </a:pPr>
            <a:r>
              <a:rPr lang="en-US" sz="800" b="1" spc="100" kern="0" dirty="0">
                <a:solidFill>
                  <a:srgbClr val="B86E00"/>
                </a:solidFill>
                <a:latin typeface="Calibri" pitchFamily="34" charset="0"/>
                <a:ea typeface="Calibri" pitchFamily="34" charset="-122"/>
                <a:cs typeface="Calibri" pitchFamily="34" charset="-120"/>
              </a:rPr>
              <a:t>CEILING</a:t>
            </a:r>
            <a:endParaRPr lang="en-US" sz="800" dirty="0"/>
          </a:p>
        </p:txBody>
      </p:sp>
      <p:sp>
        <p:nvSpPr>
          <p:cNvPr id="18" name="Text 13"/>
          <p:cNvSpPr/>
          <p:nvPr/>
        </p:nvSpPr>
        <p:spPr>
          <a:xfrm>
            <a:off x="3172968" y="1892808"/>
            <a:ext cx="1028700" cy="438912"/>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Governance and risk</a:t>
            </a:r>
            <a:endParaRPr lang="en-US" sz="1100" dirty="0"/>
          </a:p>
        </p:txBody>
      </p:sp>
      <p:sp>
        <p:nvSpPr>
          <p:cNvPr id="19" name="Shape 14"/>
          <p:cNvSpPr/>
          <p:nvPr/>
        </p:nvSpPr>
        <p:spPr>
          <a:xfrm>
            <a:off x="4366260" y="1325880"/>
            <a:ext cx="1211580" cy="1051560"/>
          </a:xfrm>
          <a:prstGeom prst="rect">
            <a:avLst/>
          </a:prstGeom>
          <a:solidFill>
            <a:srgbClr val="FFF4E0"/>
          </a:solidFill>
          <a:ln w="19050">
            <a:solidFill>
              <a:srgbClr val="F2A33A"/>
            </a:solidFill>
            <a:prstDash val="solid"/>
          </a:ln>
        </p:spPr>
      </p:sp>
      <p:sp>
        <p:nvSpPr>
          <p:cNvPr id="20" name="Shape 15"/>
          <p:cNvSpPr/>
          <p:nvPr/>
        </p:nvSpPr>
        <p:spPr>
          <a:xfrm>
            <a:off x="4475988" y="1435608"/>
            <a:ext cx="384048" cy="384048"/>
          </a:xfrm>
          <a:prstGeom prst="ellipse">
            <a:avLst/>
          </a:prstGeom>
          <a:solidFill>
            <a:srgbClr val="F2A33A"/>
          </a:solidFill>
          <a:ln w="12700">
            <a:solidFill>
              <a:srgbClr val="F2A33A"/>
            </a:solidFill>
            <a:prstDash val="solid"/>
          </a:ln>
        </p:spPr>
      </p:sp>
      <p:pic>
        <p:nvPicPr>
          <p:cNvPr id="21" name="Image 3" descr="artifacts/.metadata/Unified_AI_Adoption_Workshop.pptx/icons/i12.sv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72000" y="1531620"/>
            <a:ext cx="192024" cy="192024"/>
          </a:xfrm>
          <a:prstGeom prst="rect">
            <a:avLst/>
          </a:prstGeom>
        </p:spPr>
      </p:pic>
      <p:sp>
        <p:nvSpPr>
          <p:cNvPr id="22" name="Text 16"/>
          <p:cNvSpPr/>
          <p:nvPr/>
        </p:nvSpPr>
        <p:spPr>
          <a:xfrm>
            <a:off x="4914900" y="1508760"/>
            <a:ext cx="594360" cy="182880"/>
          </a:xfrm>
          <a:prstGeom prst="rect">
            <a:avLst/>
          </a:prstGeom>
          <a:noFill/>
          <a:ln/>
        </p:spPr>
        <p:txBody>
          <a:bodyPr wrap="square" lIns="0" tIns="0" rIns="0" bIns="0" rtlCol="0" anchor="t"/>
          <a:lstStyle/>
          <a:p>
            <a:pPr indent="0" marL="0">
              <a:buNone/>
            </a:pPr>
            <a:r>
              <a:rPr lang="en-US" sz="800" b="1" spc="100" kern="0" dirty="0">
                <a:solidFill>
                  <a:srgbClr val="B86E00"/>
                </a:solidFill>
                <a:latin typeface="Calibri" pitchFamily="34" charset="0"/>
                <a:ea typeface="Calibri" pitchFamily="34" charset="-122"/>
                <a:cs typeface="Calibri" pitchFamily="34" charset="-120"/>
              </a:rPr>
              <a:t>CEILING</a:t>
            </a:r>
            <a:endParaRPr lang="en-US" sz="800" dirty="0"/>
          </a:p>
        </p:txBody>
      </p:sp>
      <p:sp>
        <p:nvSpPr>
          <p:cNvPr id="23" name="Text 17"/>
          <p:cNvSpPr/>
          <p:nvPr/>
        </p:nvSpPr>
        <p:spPr>
          <a:xfrm>
            <a:off x="4475988" y="1892808"/>
            <a:ext cx="1028700" cy="438912"/>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Data foundations</a:t>
            </a:r>
            <a:endParaRPr lang="en-US" sz="1100" dirty="0"/>
          </a:p>
        </p:txBody>
      </p:sp>
      <p:sp>
        <p:nvSpPr>
          <p:cNvPr id="24" name="Shape 18"/>
          <p:cNvSpPr/>
          <p:nvPr/>
        </p:nvSpPr>
        <p:spPr>
          <a:xfrm>
            <a:off x="457200" y="2468880"/>
            <a:ext cx="1211580" cy="1051560"/>
          </a:xfrm>
          <a:prstGeom prst="rect">
            <a:avLst/>
          </a:prstGeom>
          <a:solidFill>
            <a:srgbClr val="F2F5F9"/>
          </a:solidFill>
          <a:ln w="12700">
            <a:solidFill>
              <a:srgbClr val="F2F5F9"/>
            </a:solidFill>
            <a:prstDash val="solid"/>
          </a:ln>
        </p:spPr>
      </p:sp>
      <p:sp>
        <p:nvSpPr>
          <p:cNvPr id="25" name="Shape 19"/>
          <p:cNvSpPr/>
          <p:nvPr/>
        </p:nvSpPr>
        <p:spPr>
          <a:xfrm>
            <a:off x="566928" y="2578608"/>
            <a:ext cx="384048" cy="384048"/>
          </a:xfrm>
          <a:prstGeom prst="ellipse">
            <a:avLst/>
          </a:prstGeom>
          <a:solidFill>
            <a:srgbClr val="1F3A5F"/>
          </a:solidFill>
          <a:ln w="12700">
            <a:solidFill>
              <a:srgbClr val="1F3A5F"/>
            </a:solidFill>
            <a:prstDash val="solid"/>
          </a:ln>
        </p:spPr>
      </p:sp>
      <p:pic>
        <p:nvPicPr>
          <p:cNvPr id="26" name="Image 4" descr="artifacts/.metadata/Unified_AI_Adoption_Workshop.pptx/icons/i13.sv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2940" y="2674620"/>
            <a:ext cx="192024" cy="192024"/>
          </a:xfrm>
          <a:prstGeom prst="rect">
            <a:avLst/>
          </a:prstGeom>
        </p:spPr>
      </p:pic>
      <p:sp>
        <p:nvSpPr>
          <p:cNvPr id="27" name="Text 20"/>
          <p:cNvSpPr/>
          <p:nvPr/>
        </p:nvSpPr>
        <p:spPr>
          <a:xfrm>
            <a:off x="566928" y="3035808"/>
            <a:ext cx="1028700" cy="438912"/>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Platform and agentic AI</a:t>
            </a:r>
            <a:endParaRPr lang="en-US" sz="1100" dirty="0"/>
          </a:p>
        </p:txBody>
      </p:sp>
      <p:sp>
        <p:nvSpPr>
          <p:cNvPr id="28" name="Shape 21"/>
          <p:cNvSpPr/>
          <p:nvPr/>
        </p:nvSpPr>
        <p:spPr>
          <a:xfrm>
            <a:off x="1760220" y="2468880"/>
            <a:ext cx="1211580" cy="1051560"/>
          </a:xfrm>
          <a:prstGeom prst="rect">
            <a:avLst/>
          </a:prstGeom>
          <a:solidFill>
            <a:srgbClr val="FFF4E0"/>
          </a:solidFill>
          <a:ln w="19050">
            <a:solidFill>
              <a:srgbClr val="F2A33A"/>
            </a:solidFill>
            <a:prstDash val="solid"/>
          </a:ln>
        </p:spPr>
      </p:sp>
      <p:sp>
        <p:nvSpPr>
          <p:cNvPr id="29" name="Shape 22"/>
          <p:cNvSpPr/>
          <p:nvPr/>
        </p:nvSpPr>
        <p:spPr>
          <a:xfrm>
            <a:off x="1869948" y="2578608"/>
            <a:ext cx="384048" cy="384048"/>
          </a:xfrm>
          <a:prstGeom prst="ellipse">
            <a:avLst/>
          </a:prstGeom>
          <a:solidFill>
            <a:srgbClr val="F2A33A"/>
          </a:solidFill>
          <a:ln w="12700">
            <a:solidFill>
              <a:srgbClr val="F2A33A"/>
            </a:solidFill>
            <a:prstDash val="solid"/>
          </a:ln>
        </p:spPr>
      </p:sp>
      <p:pic>
        <p:nvPicPr>
          <p:cNvPr id="30" name="Image 5" descr="artifacts/.metadata/Unified_AI_Adoption_Workshop.pptx/icons/i14.sv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965960" y="2674620"/>
            <a:ext cx="192024" cy="192024"/>
          </a:xfrm>
          <a:prstGeom prst="rect">
            <a:avLst/>
          </a:prstGeom>
        </p:spPr>
      </p:pic>
      <p:sp>
        <p:nvSpPr>
          <p:cNvPr id="31" name="Text 23"/>
          <p:cNvSpPr/>
          <p:nvPr/>
        </p:nvSpPr>
        <p:spPr>
          <a:xfrm>
            <a:off x="2308860" y="2651760"/>
            <a:ext cx="594360" cy="182880"/>
          </a:xfrm>
          <a:prstGeom prst="rect">
            <a:avLst/>
          </a:prstGeom>
          <a:noFill/>
          <a:ln/>
        </p:spPr>
        <p:txBody>
          <a:bodyPr wrap="square" lIns="0" tIns="0" rIns="0" bIns="0" rtlCol="0" anchor="t"/>
          <a:lstStyle/>
          <a:p>
            <a:pPr indent="0" marL="0">
              <a:buNone/>
            </a:pPr>
            <a:r>
              <a:rPr lang="en-US" sz="800" b="1" spc="100" kern="0" dirty="0">
                <a:solidFill>
                  <a:srgbClr val="B86E00"/>
                </a:solidFill>
                <a:latin typeface="Calibri" pitchFamily="34" charset="0"/>
                <a:ea typeface="Calibri" pitchFamily="34" charset="-122"/>
                <a:cs typeface="Calibri" pitchFamily="34" charset="-120"/>
              </a:rPr>
              <a:t>CEILING</a:t>
            </a:r>
            <a:endParaRPr lang="en-US" sz="800" dirty="0"/>
          </a:p>
        </p:txBody>
      </p:sp>
      <p:sp>
        <p:nvSpPr>
          <p:cNvPr id="32" name="Text 24"/>
          <p:cNvSpPr/>
          <p:nvPr/>
        </p:nvSpPr>
        <p:spPr>
          <a:xfrm>
            <a:off x="1869948" y="3035808"/>
            <a:ext cx="1028700" cy="438912"/>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Security</a:t>
            </a:r>
            <a:endParaRPr lang="en-US" sz="1100" dirty="0"/>
          </a:p>
        </p:txBody>
      </p:sp>
      <p:sp>
        <p:nvSpPr>
          <p:cNvPr id="33" name="Shape 25"/>
          <p:cNvSpPr/>
          <p:nvPr/>
        </p:nvSpPr>
        <p:spPr>
          <a:xfrm>
            <a:off x="3063240" y="2468880"/>
            <a:ext cx="1211580" cy="1051560"/>
          </a:xfrm>
          <a:prstGeom prst="rect">
            <a:avLst/>
          </a:prstGeom>
          <a:solidFill>
            <a:srgbClr val="F2F5F9"/>
          </a:solidFill>
          <a:ln w="12700">
            <a:solidFill>
              <a:srgbClr val="F2F5F9"/>
            </a:solidFill>
            <a:prstDash val="solid"/>
          </a:ln>
        </p:spPr>
      </p:sp>
      <p:sp>
        <p:nvSpPr>
          <p:cNvPr id="34" name="Shape 26"/>
          <p:cNvSpPr/>
          <p:nvPr/>
        </p:nvSpPr>
        <p:spPr>
          <a:xfrm>
            <a:off x="3172968" y="2578608"/>
            <a:ext cx="384048" cy="384048"/>
          </a:xfrm>
          <a:prstGeom prst="ellipse">
            <a:avLst/>
          </a:prstGeom>
          <a:solidFill>
            <a:srgbClr val="1F3A5F"/>
          </a:solidFill>
          <a:ln w="12700">
            <a:solidFill>
              <a:srgbClr val="1F3A5F"/>
            </a:solidFill>
            <a:prstDash val="solid"/>
          </a:ln>
        </p:spPr>
      </p:sp>
      <p:pic>
        <p:nvPicPr>
          <p:cNvPr id="35" name="Image 6" descr="artifacts/.metadata/Unified_AI_Adoption_Workshop.pptx/icons/i15.sv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268980" y="2674620"/>
            <a:ext cx="192024" cy="192024"/>
          </a:xfrm>
          <a:prstGeom prst="rect">
            <a:avLst/>
          </a:prstGeom>
        </p:spPr>
      </p:pic>
      <p:sp>
        <p:nvSpPr>
          <p:cNvPr id="36" name="Text 27"/>
          <p:cNvSpPr/>
          <p:nvPr/>
        </p:nvSpPr>
        <p:spPr>
          <a:xfrm>
            <a:off x="3172968" y="3035808"/>
            <a:ext cx="1028700" cy="438912"/>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Operations and observability</a:t>
            </a:r>
            <a:endParaRPr lang="en-US" sz="1100" dirty="0"/>
          </a:p>
        </p:txBody>
      </p:sp>
      <p:sp>
        <p:nvSpPr>
          <p:cNvPr id="37" name="Text 28"/>
          <p:cNvSpPr/>
          <p:nvPr/>
        </p:nvSpPr>
        <p:spPr>
          <a:xfrm>
            <a:off x="457200" y="3639312"/>
            <a:ext cx="5120640" cy="548640"/>
          </a:xfrm>
          <a:prstGeom prst="rect">
            <a:avLst/>
          </a:prstGeom>
          <a:noFill/>
          <a:ln/>
        </p:spPr>
        <p:txBody>
          <a:bodyPr wrap="square" lIns="0" tIns="0" rIns="0" bIns="0" rtlCol="0" anchor="t"/>
          <a:lstStyle/>
          <a:p>
            <a:pPr indent="0" marL="0">
              <a:buNone/>
            </a:pPr>
            <a:r>
              <a:rPr lang="en-US" sz="1200" dirty="0">
                <a:solidFill>
                  <a:srgbClr val="1E2733"/>
                </a:solidFill>
                <a:latin typeface="Calibri" pitchFamily="34" charset="0"/>
                <a:ea typeface="Calibri" pitchFamily="34" charset="-122"/>
                <a:cs typeface="Calibri" pitchFamily="34" charset="-120"/>
              </a:rPr>
              <a:t>Each dimension has 4 statements (28 in total), scored 1 to 5.</a:t>
            </a:r>
            <a:endParaRPr lang="en-US" sz="1200" dirty="0"/>
          </a:p>
          <a:p>
            <a:pPr indent="0" marL="0">
              <a:buNone/>
            </a:pPr>
            <a:r>
              <a:rPr lang="en-US" sz="1200" dirty="0">
                <a:solidFill>
                  <a:srgbClr val="1E2733"/>
                </a:solidFill>
                <a:latin typeface="Calibri" pitchFamily="34" charset="0"/>
                <a:ea typeface="Calibri" pitchFamily="34" charset="-122"/>
                <a:cs typeface="Calibri" pitchFamily="34" charset="-120"/>
              </a:rPr>
              <a:t>The dimension average sets its level.</a:t>
            </a:r>
            <a:endParaRPr lang="en-US" sz="1200" dirty="0"/>
          </a:p>
        </p:txBody>
      </p:sp>
      <p:sp>
        <p:nvSpPr>
          <p:cNvPr id="38" name="Shape 29"/>
          <p:cNvSpPr/>
          <p:nvPr/>
        </p:nvSpPr>
        <p:spPr>
          <a:xfrm>
            <a:off x="5760720" y="1325880"/>
            <a:ext cx="2926080" cy="3108960"/>
          </a:xfrm>
          <a:prstGeom prst="rect">
            <a:avLst/>
          </a:prstGeom>
          <a:solidFill>
            <a:srgbClr val="1F3A5F"/>
          </a:solidFill>
          <a:ln w="12700">
            <a:solidFill>
              <a:srgbClr val="1F3A5F"/>
            </a:solidFill>
            <a:prstDash val="solid"/>
          </a:ln>
        </p:spPr>
      </p:sp>
      <p:pic>
        <p:nvPicPr>
          <p:cNvPr id="39" name="Image 7" descr="artifacts/.metadata/Unified_AI_Adoption_Workshop.pptx/icons/i16.svg">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989320" y="1536192"/>
            <a:ext cx="384048" cy="384048"/>
          </a:xfrm>
          <a:prstGeom prst="rect">
            <a:avLst/>
          </a:prstGeom>
        </p:spPr>
      </p:pic>
      <p:sp>
        <p:nvSpPr>
          <p:cNvPr id="40" name="Text 30"/>
          <p:cNvSpPr/>
          <p:nvPr/>
        </p:nvSpPr>
        <p:spPr>
          <a:xfrm>
            <a:off x="6492240" y="1554480"/>
            <a:ext cx="2103120" cy="365760"/>
          </a:xfrm>
          <a:prstGeom prst="rect">
            <a:avLst/>
          </a:prstGeom>
          <a:noFill/>
          <a:ln/>
        </p:spPr>
        <p:txBody>
          <a:bodyPr wrap="square" lIns="0" tIns="0" rIns="0" bIns="0" rtlCol="0" anchor="t"/>
          <a:lstStyle/>
          <a:p>
            <a:pPr indent="0" marL="0">
              <a:buNone/>
            </a:pPr>
            <a:r>
              <a:rPr lang="en-US" sz="1700" b="1" dirty="0">
                <a:solidFill>
                  <a:srgbClr val="F2A33A"/>
                </a:solidFill>
                <a:latin typeface="Calibri" pitchFamily="34" charset="0"/>
                <a:ea typeface="Calibri" pitchFamily="34" charset="-122"/>
                <a:cs typeface="Calibri" pitchFamily="34" charset="-120"/>
              </a:rPr>
              <a:t>The ceiling rule</a:t>
            </a:r>
            <a:endParaRPr lang="en-US" sz="1700" dirty="0"/>
          </a:p>
        </p:txBody>
      </p:sp>
      <p:sp>
        <p:nvSpPr>
          <p:cNvPr id="41" name="Text 31"/>
          <p:cNvSpPr/>
          <p:nvPr/>
        </p:nvSpPr>
        <p:spPr>
          <a:xfrm>
            <a:off x="5989320" y="2103120"/>
            <a:ext cx="2514600" cy="2194560"/>
          </a:xfrm>
          <a:prstGeom prst="rect">
            <a:avLst/>
          </a:prstGeom>
          <a:noFill/>
          <a:ln/>
        </p:spPr>
        <p:txBody>
          <a:bodyPr wrap="square" lIns="0" tIns="0" rIns="0" bIns="0" rtlCol="0" anchor="t"/>
          <a:lstStyle/>
          <a:p>
            <a:pPr indent="0" marL="0">
              <a:spcAft>
                <a:spcPts val="1000"/>
              </a:spcAft>
              <a:buNone/>
            </a:pPr>
            <a:r>
              <a:rPr lang="en-US" sz="1200" b="1" dirty="0">
                <a:solidFill>
                  <a:srgbClr val="FFFFFF"/>
                </a:solidFill>
                <a:latin typeface="Calibri" pitchFamily="34" charset="0"/>
                <a:ea typeface="Calibri" pitchFamily="34" charset="-122"/>
                <a:cs typeface="Calibri" pitchFamily="34" charset="-120"/>
              </a:rPr>
              <a:t>You cannot sustainably operate AI above your weakest foundation.</a:t>
            </a:r>
            <a:endParaRPr lang="en-US" sz="1200" dirty="0"/>
          </a:p>
          <a:p>
            <a:pPr indent="0" marL="0">
              <a:spcAft>
                <a:spcPts val="1000"/>
              </a:spcAft>
              <a:buNone/>
            </a:pPr>
            <a:r>
              <a:rPr lang="en-US" sz="1200" dirty="0">
                <a:solidFill>
                  <a:srgbClr val="FFFFFF"/>
                </a:solidFill>
                <a:latin typeface="Calibri" pitchFamily="34" charset="0"/>
                <a:ea typeface="Calibri" pitchFamily="34" charset="-122"/>
                <a:cs typeface="Calibri" pitchFamily="34" charset="-120"/>
              </a:rPr>
              <a:t>Reported overall level = the lowest level among Governance and risk, Data foundations and Security.</a:t>
            </a:r>
            <a:endParaRPr lang="en-US" sz="1200" dirty="0"/>
          </a:p>
          <a:p>
            <a:pPr indent="0" marL="0">
              <a:buNone/>
            </a:pPr>
            <a:r>
              <a:rPr lang="en-US" sz="1200" dirty="0">
                <a:solidFill>
                  <a:srgbClr val="FFFFFF"/>
                </a:solidFill>
                <a:latin typeface="Calibri" pitchFamily="34" charset="0"/>
                <a:ea typeface="Calibri" pitchFamily="34" charset="-122"/>
                <a:cs typeface="Calibri" pitchFamily="34" charset="-120"/>
              </a:rPr>
              <a:t>Always show it alongside the full seven-dimension profile.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B86E00"/>
                </a:solidFill>
                <a:latin typeface="Calibri" pitchFamily="34" charset="0"/>
                <a:ea typeface="Calibri" pitchFamily="34" charset="-122"/>
                <a:cs typeface="Calibri" pitchFamily="34" charset="-120"/>
              </a:rPr>
              <a:t>03  ·  EXERCISE 1</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Exercise 1: Score your organisation</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10 / 20</a:t>
            </a:r>
            <a:endParaRPr lang="en-US" sz="900" dirty="0"/>
          </a:p>
        </p:txBody>
      </p:sp>
      <p:sp>
        <p:nvSpPr>
          <p:cNvPr id="6" name="Text 4"/>
          <p:cNvSpPr/>
          <p:nvPr/>
        </p:nvSpPr>
        <p:spPr>
          <a:xfrm>
            <a:off x="457200" y="1325880"/>
            <a:ext cx="384048" cy="384048"/>
          </a:xfrm>
          <a:prstGeom prst="ellipse">
            <a:avLst/>
          </a:prstGeom>
          <a:solidFill>
            <a:srgbClr val="1F3A5F"/>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987552" y="134416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Form cross-functional groups of 4 to 6 (business, AI and data, risk, security, change).</a:t>
            </a:r>
            <a:endParaRPr lang="en-US" sz="1250" dirty="0"/>
          </a:p>
        </p:txBody>
      </p:sp>
      <p:sp>
        <p:nvSpPr>
          <p:cNvPr id="8" name="Text 6"/>
          <p:cNvSpPr/>
          <p:nvPr/>
        </p:nvSpPr>
        <p:spPr>
          <a:xfrm>
            <a:off x="457200" y="1874520"/>
            <a:ext cx="384048" cy="384048"/>
          </a:xfrm>
          <a:prstGeom prst="ellipse">
            <a:avLst/>
          </a:prstGeom>
          <a:solidFill>
            <a:srgbClr val="0F8B7D"/>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987552" y="189280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Open AI_Maturity_Self_Assessment.xlsx and go to the Assessment sheet.</a:t>
            </a:r>
            <a:endParaRPr lang="en-US" sz="1250" dirty="0"/>
          </a:p>
        </p:txBody>
      </p:sp>
      <p:sp>
        <p:nvSpPr>
          <p:cNvPr id="10" name="Text 8"/>
          <p:cNvSpPr/>
          <p:nvPr/>
        </p:nvSpPr>
        <p:spPr>
          <a:xfrm>
            <a:off x="457200" y="2423160"/>
            <a:ext cx="384048" cy="384048"/>
          </a:xfrm>
          <a:prstGeom prst="ellipse">
            <a:avLst/>
          </a:prstGeom>
          <a:solidFill>
            <a:srgbClr val="1F3A5F"/>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1" name="Text 9"/>
          <p:cNvSpPr/>
          <p:nvPr/>
        </p:nvSpPr>
        <p:spPr>
          <a:xfrm>
            <a:off x="987552" y="244144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Score all 28 statements from 1 to 5. Score evidence, not intent.</a:t>
            </a:r>
            <a:endParaRPr lang="en-US" sz="1250" dirty="0"/>
          </a:p>
        </p:txBody>
      </p:sp>
      <p:sp>
        <p:nvSpPr>
          <p:cNvPr id="12" name="Text 10"/>
          <p:cNvSpPr/>
          <p:nvPr/>
        </p:nvSpPr>
        <p:spPr>
          <a:xfrm>
            <a:off x="457200" y="2971800"/>
            <a:ext cx="384048" cy="384048"/>
          </a:xfrm>
          <a:prstGeom prst="ellipse">
            <a:avLst/>
          </a:prstGeom>
          <a:solidFill>
            <a:srgbClr val="0F8B7D"/>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3" name="Text 11"/>
          <p:cNvSpPr/>
          <p:nvPr/>
        </p:nvSpPr>
        <p:spPr>
          <a:xfrm>
            <a:off x="987552" y="299008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Record the evidence behind each score in the notes column.</a:t>
            </a:r>
            <a:endParaRPr lang="en-US" sz="1250" dirty="0"/>
          </a:p>
        </p:txBody>
      </p:sp>
      <p:sp>
        <p:nvSpPr>
          <p:cNvPr id="14" name="Text 12"/>
          <p:cNvSpPr/>
          <p:nvPr/>
        </p:nvSpPr>
        <p:spPr>
          <a:xfrm>
            <a:off x="457200" y="3520440"/>
            <a:ext cx="384048" cy="384048"/>
          </a:xfrm>
          <a:prstGeom prst="ellipse">
            <a:avLst/>
          </a:prstGeom>
          <a:solidFill>
            <a:srgbClr val="1F3A5F"/>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5" name="Text 13"/>
          <p:cNvSpPr/>
          <p:nvPr/>
        </p:nvSpPr>
        <p:spPr>
          <a:xfrm>
            <a:off x="987552" y="353872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Review the Results sheet: levels, priorities and radar chart.</a:t>
            </a:r>
            <a:endParaRPr lang="en-US" sz="1250" dirty="0"/>
          </a:p>
        </p:txBody>
      </p:sp>
      <p:sp>
        <p:nvSpPr>
          <p:cNvPr id="16" name="Shape 14"/>
          <p:cNvSpPr/>
          <p:nvPr/>
        </p:nvSpPr>
        <p:spPr>
          <a:xfrm>
            <a:off x="457200" y="4114800"/>
            <a:ext cx="4937760" cy="457200"/>
          </a:xfrm>
          <a:prstGeom prst="rect">
            <a:avLst/>
          </a:prstGeom>
          <a:solidFill>
            <a:srgbClr val="FFF4E0"/>
          </a:solidFill>
          <a:ln w="12700">
            <a:solidFill>
              <a:srgbClr val="FFF4E0"/>
            </a:solidFill>
            <a:prstDash val="solid"/>
          </a:ln>
        </p:spPr>
      </p:sp>
      <p:sp>
        <p:nvSpPr>
          <p:cNvPr id="17" name="Shape 15"/>
          <p:cNvSpPr/>
          <p:nvPr/>
        </p:nvSpPr>
        <p:spPr>
          <a:xfrm>
            <a:off x="457200" y="4114800"/>
            <a:ext cx="64008" cy="457200"/>
          </a:xfrm>
          <a:prstGeom prst="rect">
            <a:avLst/>
          </a:prstGeom>
          <a:solidFill>
            <a:srgbClr val="F2A33A"/>
          </a:solidFill>
          <a:ln w="12700">
            <a:solidFill>
              <a:srgbClr val="F2A33A"/>
            </a:solidFill>
            <a:prstDash val="solid"/>
          </a:ln>
        </p:spPr>
      </p:sp>
      <p:sp>
        <p:nvSpPr>
          <p:cNvPr id="18" name="Text 16"/>
          <p:cNvSpPr/>
          <p:nvPr/>
        </p:nvSpPr>
        <p:spPr>
          <a:xfrm>
            <a:off x="658368" y="4133088"/>
            <a:ext cx="4663440" cy="420624"/>
          </a:xfrm>
          <a:prstGeom prst="rect">
            <a:avLst/>
          </a:prstGeom>
          <a:noFill/>
          <a:ln/>
        </p:spPr>
        <p:txBody>
          <a:bodyPr wrap="square" lIns="0" tIns="0" rIns="0" bIns="0" rtlCol="0" anchor="ctr"/>
          <a:lstStyle/>
          <a:p>
            <a:pPr indent="0" marL="0">
              <a:buNone/>
            </a:pPr>
            <a:r>
              <a:rPr lang="en-US" sz="1150" i="1" dirty="0">
                <a:solidFill>
                  <a:srgbClr val="6B4200"/>
                </a:solidFill>
                <a:latin typeface="Calibri" pitchFamily="34" charset="0"/>
                <a:ea typeface="Calibri" pitchFamily="34" charset="-122"/>
                <a:cs typeface="Calibri" pitchFamily="34" charset="-120"/>
              </a:rPr>
              <a:t>Debrief: where did your group disagree, and why? Disagreement usually signals missing evidence.</a:t>
            </a:r>
            <a:endParaRPr lang="en-US" sz="1150" dirty="0"/>
          </a:p>
        </p:txBody>
      </p:sp>
      <p:sp>
        <p:nvSpPr>
          <p:cNvPr id="19" name="Shape 17"/>
          <p:cNvSpPr/>
          <p:nvPr/>
        </p:nvSpPr>
        <p:spPr>
          <a:xfrm>
            <a:off x="5760720" y="1280160"/>
            <a:ext cx="1051560" cy="1051560"/>
          </a:xfrm>
          <a:prstGeom prst="ellipse">
            <a:avLst/>
          </a:prstGeom>
          <a:solidFill>
            <a:srgbClr val="F2A33A"/>
          </a:solidFill>
          <a:ln w="12700">
            <a:solidFill>
              <a:srgbClr val="F2A33A"/>
            </a:solidFill>
            <a:prstDash val="solid"/>
          </a:ln>
        </p:spPr>
      </p:sp>
      <p:sp>
        <p:nvSpPr>
          <p:cNvPr id="20" name="Text 18"/>
          <p:cNvSpPr/>
          <p:nvPr/>
        </p:nvSpPr>
        <p:spPr>
          <a:xfrm>
            <a:off x="5760720" y="1481328"/>
            <a:ext cx="1051560" cy="411480"/>
          </a:xfrm>
          <a:prstGeom prst="rect">
            <a:avLst/>
          </a:prstGeom>
          <a:noFill/>
          <a:ln/>
        </p:spPr>
        <p:txBody>
          <a:bodyPr wrap="square" lIns="0" tIns="0" rIns="0" bIns="0" rtlCol="0" anchor="t"/>
          <a:lstStyle/>
          <a:p>
            <a:pPr algn="ctr" indent="0" marL="0">
              <a:buNone/>
            </a:pPr>
            <a:r>
              <a:rPr lang="en-US" sz="2600" b="1" dirty="0">
                <a:solidFill>
                  <a:srgbClr val="FFFFFF"/>
                </a:solidFill>
                <a:latin typeface="Calibri" pitchFamily="34" charset="0"/>
                <a:ea typeface="Calibri" pitchFamily="34" charset="-122"/>
                <a:cs typeface="Calibri" pitchFamily="34" charset="-120"/>
              </a:rPr>
              <a:t>20</a:t>
            </a:r>
            <a:endParaRPr lang="en-US" sz="2600" dirty="0"/>
          </a:p>
        </p:txBody>
      </p:sp>
      <p:sp>
        <p:nvSpPr>
          <p:cNvPr id="21" name="Text 19"/>
          <p:cNvSpPr/>
          <p:nvPr/>
        </p:nvSpPr>
        <p:spPr>
          <a:xfrm>
            <a:off x="5760720" y="1874520"/>
            <a:ext cx="1051560" cy="228600"/>
          </a:xfrm>
          <a:prstGeom prst="rect">
            <a:avLst/>
          </a:prstGeom>
          <a:noFill/>
          <a:ln/>
        </p:spPr>
        <p:txBody>
          <a:bodyPr wrap="square" lIns="0" tIns="0" rIns="0" bIns="0" rtlCol="0" anchor="t"/>
          <a:lstStyle/>
          <a:p>
            <a:pPr algn="ctr" indent="0" marL="0">
              <a:buNone/>
            </a:pPr>
            <a:r>
              <a:rPr lang="en-US" sz="1000" b="1" spc="200" kern="0" dirty="0">
                <a:solidFill>
                  <a:srgbClr val="FFFFFF"/>
                </a:solidFill>
                <a:latin typeface="Calibri" pitchFamily="34" charset="0"/>
                <a:ea typeface="Calibri" pitchFamily="34" charset="-122"/>
                <a:cs typeface="Calibri" pitchFamily="34" charset="-120"/>
              </a:rPr>
              <a:t>MIN</a:t>
            </a:r>
            <a:endParaRPr lang="en-US" sz="1000" dirty="0"/>
          </a:p>
        </p:txBody>
      </p:sp>
      <p:sp>
        <p:nvSpPr>
          <p:cNvPr id="22" name="Text 20"/>
          <p:cNvSpPr/>
          <p:nvPr/>
        </p:nvSpPr>
        <p:spPr>
          <a:xfrm>
            <a:off x="6949440" y="1371600"/>
            <a:ext cx="1783080" cy="868680"/>
          </a:xfrm>
          <a:prstGeom prst="rect">
            <a:avLst/>
          </a:prstGeom>
          <a:noFill/>
          <a:ln/>
        </p:spPr>
        <p:txBody>
          <a:bodyPr wrap="square" lIns="0" tIns="0" rIns="0" bIns="0" rtlCol="0" anchor="ctr"/>
          <a:lstStyle/>
          <a:p>
            <a:pPr indent="0" marL="0">
              <a:buNone/>
            </a:pPr>
            <a:r>
              <a:rPr lang="en-US" sz="1100" dirty="0">
                <a:solidFill>
                  <a:srgbClr val="5A6270"/>
                </a:solidFill>
                <a:latin typeface="Calibri" pitchFamily="34" charset="0"/>
                <a:ea typeface="Calibri" pitchFamily="34" charset="-122"/>
                <a:cs typeface="Calibri" pitchFamily="34" charset="-120"/>
              </a:rPr>
              <a:t>Mixed groups. 20 minutes to score, then a 10-minute debrief.</a:t>
            </a:r>
            <a:endParaRPr lang="en-US" sz="1100" dirty="0"/>
          </a:p>
        </p:txBody>
      </p:sp>
      <p:sp>
        <p:nvSpPr>
          <p:cNvPr id="23" name="Shape 21"/>
          <p:cNvSpPr/>
          <p:nvPr/>
        </p:nvSpPr>
        <p:spPr>
          <a:xfrm>
            <a:off x="5760720" y="2514600"/>
            <a:ext cx="2971800" cy="2057400"/>
          </a:xfrm>
          <a:prstGeom prst="rect">
            <a:avLst/>
          </a:prstGeom>
          <a:solidFill>
            <a:srgbClr val="F2F5F9"/>
          </a:solidFill>
          <a:ln w="12700">
            <a:solidFill>
              <a:srgbClr val="F2F5F9"/>
            </a:solidFill>
            <a:prstDash val="solid"/>
          </a:ln>
        </p:spPr>
      </p:sp>
      <p:sp>
        <p:nvSpPr>
          <p:cNvPr id="24" name="Shape 22"/>
          <p:cNvSpPr/>
          <p:nvPr/>
        </p:nvSpPr>
        <p:spPr>
          <a:xfrm>
            <a:off x="5760720" y="2514600"/>
            <a:ext cx="64008" cy="2057400"/>
          </a:xfrm>
          <a:prstGeom prst="rect">
            <a:avLst/>
          </a:prstGeom>
          <a:solidFill>
            <a:srgbClr val="0F8B7D"/>
          </a:solidFill>
          <a:ln w="12700">
            <a:solidFill>
              <a:srgbClr val="0F8B7D"/>
            </a:solidFill>
            <a:prstDash val="solid"/>
          </a:ln>
        </p:spPr>
      </p:sp>
      <p:sp>
        <p:nvSpPr>
          <p:cNvPr id="25" name="Text 23"/>
          <p:cNvSpPr/>
          <p:nvPr/>
        </p:nvSpPr>
        <p:spPr>
          <a:xfrm>
            <a:off x="5943600" y="2606040"/>
            <a:ext cx="2743200" cy="274320"/>
          </a:xfrm>
          <a:prstGeom prst="rect">
            <a:avLst/>
          </a:prstGeom>
          <a:noFill/>
          <a:ln/>
        </p:spPr>
        <p:txBody>
          <a:bodyPr wrap="square" lIns="0" tIns="0" rIns="0" bIns="0" rtlCol="0" anchor="t"/>
          <a:lstStyle/>
          <a:p>
            <a:pPr indent="0" marL="0">
              <a:buNone/>
            </a:pPr>
            <a:r>
              <a:rPr lang="en-US" sz="1300" b="1" dirty="0">
                <a:solidFill>
                  <a:srgbClr val="1F3A5F"/>
                </a:solidFill>
                <a:latin typeface="Calibri" pitchFamily="34" charset="0"/>
                <a:ea typeface="Calibri" pitchFamily="34" charset="-122"/>
                <a:cs typeface="Calibri" pitchFamily="34" charset="-120"/>
              </a:rPr>
              <a:t>Scoring scale</a:t>
            </a:r>
            <a:endParaRPr lang="en-US" sz="1300" dirty="0"/>
          </a:p>
        </p:txBody>
      </p:sp>
      <p:sp>
        <p:nvSpPr>
          <p:cNvPr id="26" name="Text 24"/>
          <p:cNvSpPr/>
          <p:nvPr/>
        </p:nvSpPr>
        <p:spPr>
          <a:xfrm>
            <a:off x="5943600" y="2926080"/>
            <a:ext cx="2697480" cy="1600200"/>
          </a:xfrm>
          <a:prstGeom prst="rect">
            <a:avLst/>
          </a:prstGeom>
          <a:noFill/>
          <a:ln/>
        </p:spPr>
        <p:txBody>
          <a:bodyPr wrap="square" lIns="0" tIns="0" rIns="0" bIns="0" rtlCol="0" anchor="t"/>
          <a:lstStyle/>
          <a:p>
            <a:pPr indent="0" marL="0">
              <a:buNone/>
            </a:pPr>
            <a:r>
              <a:rPr lang="en-US" sz="1100" b="1" dirty="0">
                <a:solidFill>
                  <a:srgbClr val="0F8B7D"/>
                </a:solidFill>
                <a:latin typeface="Calibri" pitchFamily="34" charset="0"/>
                <a:ea typeface="Calibri" pitchFamily="34" charset="-122"/>
                <a:cs typeface="Calibri" pitchFamily="34" charset="-120"/>
              </a:rPr>
              <a:t>1  </a:t>
            </a:r>
            <a:pPr indent="0" marL="0">
              <a:buNone/>
            </a:pPr>
            <a:r>
              <a:rPr lang="en-US" sz="1100" dirty="0">
                <a:solidFill>
                  <a:srgbClr val="1E2733"/>
                </a:solidFill>
                <a:latin typeface="Calibri" pitchFamily="34" charset="0"/>
                <a:ea typeface="Calibri" pitchFamily="34" charset="-122"/>
                <a:cs typeface="Calibri" pitchFamily="34" charset="-120"/>
              </a:rPr>
              <a:t>Not at all true</a:t>
            </a:r>
            <a:endParaRPr lang="en-US" sz="1100" dirty="0"/>
          </a:p>
          <a:p>
            <a:pPr indent="0" marL="0">
              <a:buNone/>
            </a:pPr>
            <a:r>
              <a:rPr lang="en-US" sz="1100" b="1" dirty="0">
                <a:solidFill>
                  <a:srgbClr val="0F8B7D"/>
                </a:solidFill>
                <a:latin typeface="Calibri" pitchFamily="34" charset="0"/>
                <a:ea typeface="Calibri" pitchFamily="34" charset="-122"/>
                <a:cs typeface="Calibri" pitchFamily="34" charset="-120"/>
              </a:rPr>
              <a:t>2  </a:t>
            </a:r>
            <a:pPr indent="0" marL="0">
              <a:buNone/>
            </a:pPr>
            <a:r>
              <a:rPr lang="en-US" sz="1100" dirty="0">
                <a:solidFill>
                  <a:srgbClr val="1E2733"/>
                </a:solidFill>
                <a:latin typeface="Calibri" pitchFamily="34" charset="0"/>
                <a:ea typeface="Calibri" pitchFamily="34" charset="-122"/>
                <a:cs typeface="Calibri" pitchFamily="34" charset="-120"/>
              </a:rPr>
              <a:t>Partly; informal or in a few places</a:t>
            </a:r>
            <a:endParaRPr lang="en-US" sz="1100" dirty="0"/>
          </a:p>
          <a:p>
            <a:pPr indent="0" marL="0">
              <a:buNone/>
            </a:pPr>
            <a:r>
              <a:rPr lang="en-US" sz="1100" b="1" dirty="0">
                <a:solidFill>
                  <a:srgbClr val="0F8B7D"/>
                </a:solidFill>
                <a:latin typeface="Calibri" pitchFamily="34" charset="0"/>
                <a:ea typeface="Calibri" pitchFamily="34" charset="-122"/>
                <a:cs typeface="Calibri" pitchFamily="34" charset="-120"/>
              </a:rPr>
              <a:t>3  </a:t>
            </a:r>
            <a:pPr indent="0" marL="0">
              <a:buNone/>
            </a:pPr>
            <a:r>
              <a:rPr lang="en-US" sz="1100" dirty="0">
                <a:solidFill>
                  <a:srgbClr val="1E2733"/>
                </a:solidFill>
                <a:latin typeface="Calibri" pitchFamily="34" charset="0"/>
                <a:ea typeface="Calibri" pitchFamily="34" charset="-122"/>
                <a:cs typeface="Calibri" pitchFamily="34" charset="-120"/>
              </a:rPr>
              <a:t>Largely true, but inconsistent</a:t>
            </a:r>
            <a:endParaRPr lang="en-US" sz="1100" dirty="0"/>
          </a:p>
          <a:p>
            <a:pPr indent="0" marL="0">
              <a:buNone/>
            </a:pPr>
            <a:r>
              <a:rPr lang="en-US" sz="1100" b="1" dirty="0">
                <a:solidFill>
                  <a:srgbClr val="0F8B7D"/>
                </a:solidFill>
                <a:latin typeface="Calibri" pitchFamily="34" charset="0"/>
                <a:ea typeface="Calibri" pitchFamily="34" charset="-122"/>
                <a:cs typeface="Calibri" pitchFamily="34" charset="-120"/>
              </a:rPr>
              <a:t>4  </a:t>
            </a:r>
            <a:pPr indent="0" marL="0">
              <a:buNone/>
            </a:pPr>
            <a:r>
              <a:rPr lang="en-US" sz="1100" dirty="0">
                <a:solidFill>
                  <a:srgbClr val="1E2733"/>
                </a:solidFill>
                <a:latin typeface="Calibri" pitchFamily="34" charset="0"/>
                <a:ea typeface="Calibri" pitchFamily="34" charset="-122"/>
                <a:cs typeface="Calibri" pitchFamily="34" charset="-120"/>
              </a:rPr>
              <a:t>Consistently applied, with evidence</a:t>
            </a:r>
            <a:endParaRPr lang="en-US" sz="1100" dirty="0"/>
          </a:p>
          <a:p>
            <a:pPr indent="0" marL="0">
              <a:buNone/>
            </a:pPr>
            <a:r>
              <a:rPr lang="en-US" sz="1100" b="1" dirty="0">
                <a:solidFill>
                  <a:srgbClr val="0F8B7D"/>
                </a:solidFill>
                <a:latin typeface="Calibri" pitchFamily="34" charset="0"/>
                <a:ea typeface="Calibri" pitchFamily="34" charset="-122"/>
                <a:cs typeface="Calibri" pitchFamily="34" charset="-120"/>
              </a:rPr>
              <a:t>5  </a:t>
            </a:r>
            <a:pPr indent="0" marL="0">
              <a:buNone/>
            </a:pPr>
            <a:r>
              <a:rPr lang="en-US" sz="1100" dirty="0">
                <a:solidFill>
                  <a:srgbClr val="1E2733"/>
                </a:solidFill>
                <a:latin typeface="Calibri" pitchFamily="34" charset="0"/>
                <a:ea typeface="Calibri" pitchFamily="34" charset="-122"/>
                <a:cs typeface="Calibri" pitchFamily="34" charset="-120"/>
              </a:rPr>
              <a:t>Fully true, evidenced, improving</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04  ·  WORKED EXAMPLES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Worked example: two opposite profiles</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11 / 20</a:t>
            </a:r>
            <a:endParaRPr lang="en-US" sz="900" dirty="0"/>
          </a:p>
        </p:txBody>
      </p:sp>
      <p:sp>
        <p:nvSpPr>
          <p:cNvPr id="6" name="Text 4"/>
          <p:cNvSpPr/>
          <p:nvPr/>
        </p:nvSpPr>
        <p:spPr>
          <a:xfrm>
            <a:off x="457200" y="1261872"/>
            <a:ext cx="4046220" cy="411480"/>
          </a:xfrm>
          <a:prstGeom prst="rect">
            <a:avLst/>
          </a:prstGeom>
          <a:solidFill>
            <a:srgbClr val="1F3A5F"/>
          </a:solidFill>
          <a:ln>
            <a:solidFill>
              <a:srgbClr val="1F3A5F"/>
            </a:solidFill>
          </a:ln>
        </p:spPr>
        <p:txBody>
          <a:bodyPr wrap="square" lIns="0" tIns="12700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Northwind Retail Group</a:t>
            </a:r>
            <a:pPr indent="0" marL="0">
              <a:buNone/>
            </a:pPr>
            <a:r>
              <a:rPr lang="en-US" sz="1100" i="1" dirty="0">
                <a:solidFill>
                  <a:srgbClr val="DCE6F0"/>
                </a:solidFill>
                <a:latin typeface="Calibri" pitchFamily="34" charset="0"/>
                <a:ea typeface="Calibri" pitchFamily="34" charset="-122"/>
                <a:cs typeface="Calibri" pitchFamily="34" charset="-120"/>
              </a:rPr>
              <a:t>   Pilot purgatory</a:t>
            </a:r>
            <a:endParaRPr lang="en-US" sz="1400" dirty="0"/>
          </a:p>
        </p:txBody>
      </p:sp>
      <p:sp>
        <p:nvSpPr>
          <p:cNvPr id="7" name="Text 5"/>
          <p:cNvSpPr/>
          <p:nvPr/>
        </p:nvSpPr>
        <p:spPr>
          <a:xfrm>
            <a:off x="457200" y="1737360"/>
            <a:ext cx="4046220" cy="274320"/>
          </a:xfrm>
          <a:prstGeom prst="rect">
            <a:avLst/>
          </a:prstGeom>
          <a:noFill/>
          <a:ln/>
        </p:spPr>
        <p:txBody>
          <a:bodyPr wrap="square" lIns="0" tIns="0" rIns="0" bIns="0" rtlCol="0" anchor="t"/>
          <a:lstStyle/>
          <a:p>
            <a:pPr indent="0" marL="0">
              <a:buNone/>
            </a:pPr>
            <a:r>
              <a:rPr lang="en-US" sz="1400" b="1" dirty="0">
                <a:solidFill>
                  <a:srgbClr val="B86E00"/>
                </a:solidFill>
                <a:latin typeface="Calibri" pitchFamily="34" charset="0"/>
                <a:ea typeface="Calibri" pitchFamily="34" charset="-122"/>
                <a:cs typeface="Calibri" pitchFamily="34" charset="-120"/>
              </a:rPr>
              <a:t>Overall: Level 1 Exploring</a:t>
            </a:r>
            <a:endParaRPr lang="en-US" sz="1400" dirty="0"/>
          </a:p>
        </p:txBody>
      </p:sp>
      <p:sp>
        <p:nvSpPr>
          <p:cNvPr id="8" name="Text 6"/>
          <p:cNvSpPr/>
          <p:nvPr/>
        </p:nvSpPr>
        <p:spPr>
          <a:xfrm>
            <a:off x="457200" y="2011680"/>
            <a:ext cx="4046220" cy="228600"/>
          </a:xfrm>
          <a:prstGeom prst="rect">
            <a:avLst/>
          </a:prstGeom>
          <a:noFill/>
          <a:ln/>
        </p:spPr>
        <p:txBody>
          <a:bodyPr wrap="square" lIns="0" tIns="0" rIns="0" bIns="0" rtlCol="0" anchor="t"/>
          <a:lstStyle/>
          <a:p>
            <a:pPr indent="0" marL="0">
              <a:buNone/>
            </a:pPr>
            <a:r>
              <a:rPr lang="en-US" sz="1000" dirty="0">
                <a:solidFill>
                  <a:srgbClr val="5A6270"/>
                </a:solidFill>
                <a:latin typeface="Calibri" pitchFamily="34" charset="0"/>
                <a:ea typeface="Calibri" pitchFamily="34" charset="-122"/>
                <a:cs typeface="Calibri" pitchFamily="34" charset="-120"/>
              </a:rPr>
              <a:t>Average 2.11 suggests Level 2, but Data and Security cap it</a:t>
            </a:r>
            <a:endParaRPr lang="en-US" sz="1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2286000"/>
          <a:ext cx="4046220" cy="914400"/>
        </p:xfrm>
        <a:graphic>
          <a:graphicData uri="http://schemas.openxmlformats.org/drawingml/2006/table">
            <a:tbl>
              <a:tblPr/>
              <a:tblGrid>
                <a:gridCol w="2491740"/>
                <a:gridCol w="777240"/>
                <a:gridCol w="777240"/>
              </a:tblGrid>
              <a:tr h="196596">
                <a:tc>
                  <a:txBody>
                    <a:bodyPr/>
                    <a:lstStyle/>
                    <a:p>
                      <a:pPr indent="0" marL="0">
                        <a:buNone/>
                      </a:pPr>
                      <a:r>
                        <a:rPr lang="en-US" sz="950" b="1" dirty="0">
                          <a:solidFill>
                            <a:srgbClr val="FFFFFF"/>
                          </a:solidFill>
                          <a:latin typeface="Calibri" pitchFamily="34" charset="0"/>
                          <a:ea typeface="Calibri" pitchFamily="34" charset="-122"/>
                          <a:cs typeface="Calibri" pitchFamily="34" charset="-120"/>
                        </a:rPr>
                        <a:t>Dimension</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1F3A5F"/>
                    </a:solidFill>
                  </a:tcPr>
                </a:tc>
                <a:tc>
                  <a:txBody>
                    <a:bodyPr/>
                    <a:lstStyle/>
                    <a:p>
                      <a:pPr algn="ctr" indent="0" marL="0">
                        <a:buNone/>
                      </a:pPr>
                      <a:r>
                        <a:rPr lang="en-US" sz="950" b="1" dirty="0">
                          <a:solidFill>
                            <a:srgbClr val="FFFFFF"/>
                          </a:solidFill>
                          <a:latin typeface="Calibri" pitchFamily="34" charset="0"/>
                          <a:ea typeface="Calibri" pitchFamily="34" charset="-122"/>
                          <a:cs typeface="Calibri" pitchFamily="34" charset="-120"/>
                        </a:rPr>
                        <a:t>Score</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1F3A5F"/>
                    </a:solidFill>
                  </a:tcPr>
                </a:tc>
                <a:tc>
                  <a:txBody>
                    <a:bodyPr/>
                    <a:lstStyle/>
                    <a:p>
                      <a:pPr algn="ctr" indent="0" marL="0">
                        <a:buNone/>
                      </a:pPr>
                      <a:r>
                        <a:rPr lang="en-US" sz="950" b="1" dirty="0">
                          <a:solidFill>
                            <a:srgbClr val="FFFFFF"/>
                          </a:solidFill>
                          <a:latin typeface="Calibri" pitchFamily="34" charset="0"/>
                          <a:ea typeface="Calibri" pitchFamily="34" charset="-122"/>
                          <a:cs typeface="Calibri" pitchFamily="34" charset="-120"/>
                        </a:rPr>
                        <a:t>Level</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1F3A5F"/>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Strategy &amp; value</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3.00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3</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People &amp; culture</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2.50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Governance &amp; risk</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2.00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Data foundations</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c>
                  <a:txBody>
                    <a:bodyPr/>
                    <a:lstStyle/>
                    <a:p>
                      <a:pPr algn="ctr" indent="0" marL="0">
                        <a:buNone/>
                      </a:pPr>
                      <a:r>
                        <a:rPr lang="en-US" sz="950" b="1" dirty="0">
                          <a:solidFill>
                            <a:srgbClr val="1E2733"/>
                          </a:solidFill>
                          <a:latin typeface="Calibri" pitchFamily="34" charset="0"/>
                          <a:ea typeface="Calibri" pitchFamily="34" charset="-122"/>
                          <a:cs typeface="Calibri" pitchFamily="34" charset="-120"/>
                        </a:rPr>
                        <a:t>1.50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c>
                  <a:txBody>
                    <a:bodyPr/>
                    <a:lstStyle/>
                    <a:p>
                      <a:pPr algn="ctr" indent="0" marL="0">
                        <a:buNone/>
                      </a:pPr>
                      <a:r>
                        <a:rPr lang="en-US" sz="950" b="1" dirty="0">
                          <a:solidFill>
                            <a:srgbClr val="B86E00"/>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Platform &amp; agentic AI</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2.50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Security</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c>
                  <a:txBody>
                    <a:bodyPr/>
                    <a:lstStyle/>
                    <a:p>
                      <a:pPr algn="ctr" indent="0" marL="0">
                        <a:buNone/>
                      </a:pPr>
                      <a:r>
                        <a:rPr lang="en-US" sz="950" b="1" dirty="0">
                          <a:solidFill>
                            <a:srgbClr val="1E2733"/>
                          </a:solidFill>
                          <a:latin typeface="Calibri" pitchFamily="34" charset="0"/>
                          <a:ea typeface="Calibri" pitchFamily="34" charset="-122"/>
                          <a:cs typeface="Calibri" pitchFamily="34" charset="-120"/>
                        </a:rPr>
                        <a:t>1.75</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c>
                  <a:txBody>
                    <a:bodyPr/>
                    <a:lstStyle/>
                    <a:p>
                      <a:pPr algn="ctr" indent="0" marL="0">
                        <a:buNone/>
                      </a:pPr>
                      <a:r>
                        <a:rPr lang="en-US" sz="950" b="1" dirty="0">
                          <a:solidFill>
                            <a:srgbClr val="B86E00"/>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Operations &amp; observability</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c>
                  <a:txBody>
                    <a:bodyPr/>
                    <a:lstStyle/>
                    <a:p>
                      <a:pPr algn="ctr" indent="0" marL="0">
                        <a:buNone/>
                      </a:pPr>
                      <a:r>
                        <a:rPr lang="en-US" sz="950" b="1" dirty="0">
                          <a:solidFill>
                            <a:srgbClr val="1E2733"/>
                          </a:solidFill>
                          <a:latin typeface="Calibri" pitchFamily="34" charset="0"/>
                          <a:ea typeface="Calibri" pitchFamily="34" charset="-122"/>
                          <a:cs typeface="Calibri" pitchFamily="34" charset="-120"/>
                        </a:rPr>
                        <a:t>1.50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c>
                  <a:txBody>
                    <a:bodyPr/>
                    <a:lstStyle/>
                    <a:p>
                      <a:pPr algn="ctr" indent="0" marL="0">
                        <a:buNone/>
                      </a:pPr>
                      <a:r>
                        <a:rPr lang="en-US" sz="950" b="1" dirty="0">
                          <a:solidFill>
                            <a:srgbClr val="B86E00"/>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r>
            </a:tbl>
          </a:graphicData>
        </a:graphic>
      </p:graphicFrame>
      <p:sp>
        <p:nvSpPr>
          <p:cNvPr id="10" name="Text 7"/>
          <p:cNvSpPr/>
          <p:nvPr/>
        </p:nvSpPr>
        <p:spPr>
          <a:xfrm>
            <a:off x="457200" y="3931920"/>
            <a:ext cx="4046220" cy="548640"/>
          </a:xfrm>
          <a:prstGeom prst="rect">
            <a:avLst/>
          </a:prstGeom>
          <a:noFill/>
          <a:ln/>
        </p:spPr>
        <p:txBody>
          <a:bodyPr wrap="square" lIns="0" tIns="0" rIns="0" bIns="0" rtlCol="0" anchor="t"/>
          <a:lstStyle/>
          <a:p>
            <a:pPr indent="0" marL="0">
              <a:buNone/>
            </a:pPr>
            <a:r>
              <a:rPr lang="en-US" sz="1050" b="1" dirty="0">
                <a:solidFill>
                  <a:srgbClr val="1F3A5F"/>
                </a:solidFill>
                <a:latin typeface="Calibri" pitchFamily="34" charset="0"/>
                <a:ea typeface="Calibri" pitchFamily="34" charset="-122"/>
                <a:cs typeface="Calibri" pitchFamily="34" charset="-120"/>
              </a:rPr>
              <a:t>Next: fix foundations before scaling: retrieval permissions, agent identity, risk tiers, tracing.</a:t>
            </a:r>
            <a:endParaRPr lang="en-US" sz="1050" dirty="0"/>
          </a:p>
        </p:txBody>
      </p:sp>
      <p:sp>
        <p:nvSpPr>
          <p:cNvPr id="11" name="Text 8"/>
          <p:cNvSpPr/>
          <p:nvPr/>
        </p:nvSpPr>
        <p:spPr>
          <a:xfrm>
            <a:off x="4640580" y="1261872"/>
            <a:ext cx="4046220" cy="411480"/>
          </a:xfrm>
          <a:prstGeom prst="rect">
            <a:avLst/>
          </a:prstGeom>
          <a:solidFill>
            <a:srgbClr val="0F8B7D"/>
          </a:solidFill>
          <a:ln>
            <a:solidFill>
              <a:srgbClr val="0F8B7D"/>
            </a:solidFill>
          </a:ln>
        </p:spPr>
        <p:txBody>
          <a:bodyPr wrap="square" lIns="0" tIns="12700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Contoso Financial Services</a:t>
            </a:r>
            <a:pPr indent="0" marL="0">
              <a:buNone/>
            </a:pPr>
            <a:r>
              <a:rPr lang="en-US" sz="1100" i="1" dirty="0">
                <a:solidFill>
                  <a:srgbClr val="DCE6F0"/>
                </a:solidFill>
                <a:latin typeface="Calibri" pitchFamily="34" charset="0"/>
                <a:ea typeface="Calibri" pitchFamily="34" charset="-122"/>
                <a:cs typeface="Calibri" pitchFamily="34" charset="-120"/>
              </a:rPr>
              <a:t>   Compliance freeze</a:t>
            </a:r>
            <a:endParaRPr lang="en-US" sz="1400" dirty="0"/>
          </a:p>
        </p:txBody>
      </p:sp>
      <p:sp>
        <p:nvSpPr>
          <p:cNvPr id="12" name="Text 9"/>
          <p:cNvSpPr/>
          <p:nvPr/>
        </p:nvSpPr>
        <p:spPr>
          <a:xfrm>
            <a:off x="4640580" y="1737360"/>
            <a:ext cx="4046220" cy="274320"/>
          </a:xfrm>
          <a:prstGeom prst="rect">
            <a:avLst/>
          </a:prstGeom>
          <a:noFill/>
          <a:ln/>
        </p:spPr>
        <p:txBody>
          <a:bodyPr wrap="square" lIns="0" tIns="0" rIns="0" bIns="0" rtlCol="0" anchor="t"/>
          <a:lstStyle/>
          <a:p>
            <a:pPr indent="0" marL="0">
              <a:buNone/>
            </a:pPr>
            <a:r>
              <a:rPr lang="en-US" sz="1400" b="1" dirty="0">
                <a:solidFill>
                  <a:srgbClr val="0F8B7D"/>
                </a:solidFill>
                <a:latin typeface="Calibri" pitchFamily="34" charset="0"/>
                <a:ea typeface="Calibri" pitchFamily="34" charset="-122"/>
                <a:cs typeface="Calibri" pitchFamily="34" charset="-120"/>
              </a:rPr>
              <a:t>Overall: Level 3 Operationalising</a:t>
            </a:r>
            <a:endParaRPr lang="en-US" sz="1400" dirty="0"/>
          </a:p>
        </p:txBody>
      </p:sp>
      <p:sp>
        <p:nvSpPr>
          <p:cNvPr id="13" name="Text 10"/>
          <p:cNvSpPr/>
          <p:nvPr/>
        </p:nvSpPr>
        <p:spPr>
          <a:xfrm>
            <a:off x="4640580" y="2011680"/>
            <a:ext cx="4046220" cy="228600"/>
          </a:xfrm>
          <a:prstGeom prst="rect">
            <a:avLst/>
          </a:prstGeom>
          <a:noFill/>
          <a:ln/>
        </p:spPr>
        <p:txBody>
          <a:bodyPr wrap="square" lIns="0" tIns="0" rIns="0" bIns="0" rtlCol="0" anchor="t"/>
          <a:lstStyle/>
          <a:p>
            <a:pPr indent="0" marL="0">
              <a:buNone/>
            </a:pPr>
            <a:r>
              <a:rPr lang="en-US" sz="1000" dirty="0">
                <a:solidFill>
                  <a:srgbClr val="5A6270"/>
                </a:solidFill>
                <a:latin typeface="Calibri" pitchFamily="34" charset="0"/>
                <a:ea typeface="Calibri" pitchFamily="34" charset="-122"/>
                <a:cs typeface="Calibri" pitchFamily="34" charset="-120"/>
              </a:rPr>
              <a:t>Average 2.61; strong controls, but very low adoption</a:t>
            </a:r>
            <a:endParaRPr lang="en-US" sz="1000" dirty="0"/>
          </a:p>
        </p:txBody>
      </p:sp>
      <p:graphicFrame>
        <p:nvGraphicFramePr>
          <p:cNvPr id="23" name="Table 1"/>
          <p:cNvGraphicFramePr>
            <a:graphicFrameLocks noGrp="1"/>
          </p:cNvGraphicFramePr>
          <p:nvPr>
            <p:extLst>
              <p:ext uri="{D42A27DB-BD31-4B8C-83A1-F6EECF244321}">
                <p14:modId xmlns:p14="http://schemas.microsoft.com/office/powerpoint/2010/main" val="1579011935"/>
              </p:ext>
            </p:extLst>
          </p:nvPr>
        </p:nvGraphicFramePr>
        <p:xfrm>
          <a:off x="4640580" y="2286000"/>
          <a:ext cx="4046220" cy="914400"/>
        </p:xfrm>
        <a:graphic>
          <a:graphicData uri="http://schemas.openxmlformats.org/drawingml/2006/table">
            <a:tbl>
              <a:tblPr/>
              <a:tblGrid>
                <a:gridCol w="2491740"/>
                <a:gridCol w="777240"/>
                <a:gridCol w="777240"/>
              </a:tblGrid>
              <a:tr h="196596">
                <a:tc>
                  <a:txBody>
                    <a:bodyPr/>
                    <a:lstStyle/>
                    <a:p>
                      <a:pPr indent="0" marL="0">
                        <a:buNone/>
                      </a:pPr>
                      <a:r>
                        <a:rPr lang="en-US" sz="950" b="1" dirty="0">
                          <a:solidFill>
                            <a:srgbClr val="FFFFFF"/>
                          </a:solidFill>
                          <a:latin typeface="Calibri" pitchFamily="34" charset="0"/>
                          <a:ea typeface="Calibri" pitchFamily="34" charset="-122"/>
                          <a:cs typeface="Calibri" pitchFamily="34" charset="-120"/>
                        </a:rPr>
                        <a:t>Dimension</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1F3A5F"/>
                    </a:solidFill>
                  </a:tcPr>
                </a:tc>
                <a:tc>
                  <a:txBody>
                    <a:bodyPr/>
                    <a:lstStyle/>
                    <a:p>
                      <a:pPr algn="ctr" indent="0" marL="0">
                        <a:buNone/>
                      </a:pPr>
                      <a:r>
                        <a:rPr lang="en-US" sz="950" b="1" dirty="0">
                          <a:solidFill>
                            <a:srgbClr val="FFFFFF"/>
                          </a:solidFill>
                          <a:latin typeface="Calibri" pitchFamily="34" charset="0"/>
                          <a:ea typeface="Calibri" pitchFamily="34" charset="-122"/>
                          <a:cs typeface="Calibri" pitchFamily="34" charset="-120"/>
                        </a:rPr>
                        <a:t>Score</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1F3A5F"/>
                    </a:solidFill>
                  </a:tcPr>
                </a:tc>
                <a:tc>
                  <a:txBody>
                    <a:bodyPr/>
                    <a:lstStyle/>
                    <a:p>
                      <a:pPr algn="ctr" indent="0" marL="0">
                        <a:buNone/>
                      </a:pPr>
                      <a:r>
                        <a:rPr lang="en-US" sz="950" b="1" dirty="0">
                          <a:solidFill>
                            <a:srgbClr val="FFFFFF"/>
                          </a:solidFill>
                          <a:latin typeface="Calibri" pitchFamily="34" charset="0"/>
                          <a:ea typeface="Calibri" pitchFamily="34" charset="-122"/>
                          <a:cs typeface="Calibri" pitchFamily="34" charset="-120"/>
                        </a:rPr>
                        <a:t>Level</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1F3A5F"/>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Strategy &amp; value</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2.25</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People &amp; culture</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c>
                  <a:txBody>
                    <a:bodyPr/>
                    <a:lstStyle/>
                    <a:p>
                      <a:pPr algn="ctr" indent="0" marL="0">
                        <a:buNone/>
                      </a:pPr>
                      <a:r>
                        <a:rPr lang="en-US" sz="950" b="1" dirty="0">
                          <a:solidFill>
                            <a:srgbClr val="1E2733"/>
                          </a:solidFill>
                          <a:latin typeface="Calibri" pitchFamily="34" charset="0"/>
                          <a:ea typeface="Calibri" pitchFamily="34" charset="-122"/>
                          <a:cs typeface="Calibri" pitchFamily="34" charset="-120"/>
                        </a:rPr>
                        <a:t>1.50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c>
                  <a:txBody>
                    <a:bodyPr/>
                    <a:lstStyle/>
                    <a:p>
                      <a:pPr algn="ctr" indent="0" marL="0">
                        <a:buNone/>
                      </a:pPr>
                      <a:r>
                        <a:rPr lang="en-US" sz="950" b="1" dirty="0">
                          <a:solidFill>
                            <a:srgbClr val="B86E00"/>
                          </a:solidFill>
                          <a:latin typeface="Calibri" pitchFamily="34" charset="0"/>
                          <a:ea typeface="Calibri" pitchFamily="34" charset="-122"/>
                          <a:cs typeface="Calibri" pitchFamily="34" charset="-120"/>
                        </a:rPr>
                        <a:t>1</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4E0"/>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Governance &amp; risk</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3.50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4</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Data foundations</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3.00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3</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Platform &amp; agentic AI</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2.00</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Security</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3.25</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3</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2F5F9"/>
                    </a:solidFill>
                  </a:tcPr>
                </a:tc>
              </a:tr>
              <a:tr h="196596">
                <a:tc>
                  <a:txBody>
                    <a:bodyPr/>
                    <a:lstStyle/>
                    <a:p>
                      <a:pPr indent="0" marL="0">
                        <a:buNone/>
                      </a:pPr>
                      <a:r>
                        <a:rPr lang="en-US" sz="950" dirty="0">
                          <a:solidFill>
                            <a:srgbClr val="1E2733"/>
                          </a:solidFill>
                          <a:latin typeface="Calibri" pitchFamily="34" charset="0"/>
                          <a:ea typeface="Calibri" pitchFamily="34" charset="-122"/>
                          <a:cs typeface="Calibri" pitchFamily="34" charset="-120"/>
                        </a:rPr>
                        <a:t>Operations &amp; observability</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2.75</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c>
                  <a:txBody>
                    <a:bodyPr/>
                    <a:lstStyle/>
                    <a:p>
                      <a:pPr algn="ctr" indent="0" marL="0">
                        <a:buNone/>
                      </a:pPr>
                      <a:r>
                        <a:rPr lang="en-US" sz="950" dirty="0">
                          <a:solidFill>
                            <a:srgbClr val="1E2733"/>
                          </a:solidFill>
                          <a:latin typeface="Calibri" pitchFamily="34" charset="0"/>
                          <a:ea typeface="Calibri" pitchFamily="34" charset="-122"/>
                          <a:cs typeface="Calibri" pitchFamily="34" charset="-120"/>
                        </a:rPr>
                        <a:t>3</a:t>
                      </a:r>
                      <a:endParaRPr lang="en-US" sz="950" dirty="0">
                        <a:latin typeface="Calibri" charset="0"/>
                        <a:ea typeface="Calibri" charset="0"/>
                        <a:cs typeface="Calibri" charset="0"/>
                      </a:endParaRPr>
                    </a:p>
                  </a:txBody>
                  <a:tcPr marL="4572000" marR="4572000" marT="0" marB="0" anchor="ctr">
                    <a:lnL w="6350" cap="flat" cmpd="sng" algn="ctr">
                      <a:solidFill>
                        <a:srgbClr val="D0D7E1"/>
                      </a:solidFill>
                      <a:prstDash val="solid"/>
                      <a:round/>
                      <a:headEnd type="none" w="med" len="med"/>
                      <a:tailEnd type="none" w="med" len="med"/>
                    </a:lnL>
                    <a:lnR w="6350" cap="flat" cmpd="sng" algn="ctr">
                      <a:solidFill>
                        <a:srgbClr val="D0D7E1"/>
                      </a:solidFill>
                      <a:prstDash val="solid"/>
                      <a:round/>
                      <a:headEnd type="none" w="med" len="med"/>
                      <a:tailEnd type="none" w="med" len="med"/>
                    </a:lnR>
                    <a:lnT w="6350" cap="flat" cmpd="sng" algn="ctr">
                      <a:solidFill>
                        <a:srgbClr val="D0D7E1"/>
                      </a:solidFill>
                      <a:prstDash val="solid"/>
                      <a:round/>
                      <a:headEnd type="none" w="med" len="med"/>
                      <a:tailEnd type="none" w="med" len="med"/>
                    </a:lnT>
                    <a:lnB w="6350" cap="flat" cmpd="sng" algn="ctr">
                      <a:solidFill>
                        <a:srgbClr val="D0D7E1"/>
                      </a:solidFill>
                      <a:prstDash val="solid"/>
                      <a:round/>
                      <a:headEnd type="none" w="med" len="med"/>
                      <a:tailEnd type="none" w="med" len="med"/>
                    </a:lnB>
                    <a:solidFill>
                      <a:srgbClr val="FFFFFF"/>
                    </a:solidFill>
                  </a:tcPr>
                </a:tc>
              </a:tr>
            </a:tbl>
          </a:graphicData>
        </a:graphic>
      </p:graphicFrame>
      <p:sp>
        <p:nvSpPr>
          <p:cNvPr id="15" name="Text 11"/>
          <p:cNvSpPr/>
          <p:nvPr/>
        </p:nvSpPr>
        <p:spPr>
          <a:xfrm>
            <a:off x="4640580" y="3931920"/>
            <a:ext cx="4046220" cy="548640"/>
          </a:xfrm>
          <a:prstGeom prst="rect">
            <a:avLst/>
          </a:prstGeom>
          <a:noFill/>
          <a:ln/>
        </p:spPr>
        <p:txBody>
          <a:bodyPr wrap="square" lIns="0" tIns="0" rIns="0" bIns="0" rtlCol="0" anchor="t"/>
          <a:lstStyle/>
          <a:p>
            <a:pPr indent="0" marL="0">
              <a:buNone/>
            </a:pPr>
            <a:r>
              <a:rPr lang="en-US" sz="1050" b="1" dirty="0">
                <a:solidFill>
                  <a:srgbClr val="1F3A5F"/>
                </a:solidFill>
                <a:latin typeface="Calibri" pitchFamily="34" charset="0"/>
                <a:ea typeface="Calibri" pitchFamily="34" charset="-122"/>
                <a:cs typeface="Calibri" pitchFamily="34" charset="-120"/>
              </a:rPr>
              <a:t>Next: proportionate risk tiers with a fast lane; ADKAR adoption programme; baseline value.</a:t>
            </a:r>
            <a:endParaRPr lang="en-US" sz="1050" dirty="0"/>
          </a:p>
        </p:txBody>
      </p:sp>
      <p:sp>
        <p:nvSpPr>
          <p:cNvPr id="16" name="Text 12"/>
          <p:cNvSpPr/>
          <p:nvPr/>
        </p:nvSpPr>
        <p:spPr>
          <a:xfrm>
            <a:off x="457200" y="4526280"/>
            <a:ext cx="8229600" cy="201168"/>
          </a:xfrm>
          <a:prstGeom prst="rect">
            <a:avLst/>
          </a:prstGeom>
          <a:noFill/>
          <a:ln/>
        </p:spPr>
        <p:txBody>
          <a:bodyPr wrap="square" lIns="0" tIns="0" rIns="0" bIns="0" rtlCol="0" anchor="t"/>
          <a:lstStyle/>
          <a:p>
            <a:pPr indent="0" marL="0">
              <a:buNone/>
            </a:pPr>
            <a:r>
              <a:rPr lang="en-US" sz="900" i="1" dirty="0">
                <a:solidFill>
                  <a:srgbClr val="5A6270"/>
                </a:solidFill>
                <a:latin typeface="Calibri" pitchFamily="34" charset="0"/>
                <a:ea typeface="Calibri" pitchFamily="34" charset="-122"/>
                <a:cs typeface="Calibri" pitchFamily="34" charset="-120"/>
              </a:rPr>
              <a:t>Amber rows = Level 1. Both organisations are fictional; full detail in the worked-example workbooks.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04  ·  WORKED EXAMPLES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What the examples teach</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12 / 20</a:t>
            </a:r>
            <a:endParaRPr lang="en-US" sz="900" dirty="0"/>
          </a:p>
        </p:txBody>
      </p:sp>
      <p:sp>
        <p:nvSpPr>
          <p:cNvPr id="6" name="Shape 4"/>
          <p:cNvSpPr/>
          <p:nvPr/>
        </p:nvSpPr>
        <p:spPr>
          <a:xfrm>
            <a:off x="457200" y="1298448"/>
            <a:ext cx="4046220" cy="1097280"/>
          </a:xfrm>
          <a:prstGeom prst="rect">
            <a:avLst/>
          </a:prstGeom>
          <a:solidFill>
            <a:srgbClr val="F2F5F9"/>
          </a:solidFill>
          <a:ln w="12700">
            <a:solidFill>
              <a:srgbClr val="F2F5F9"/>
            </a:solidFill>
            <a:prstDash val="solid"/>
          </a:ln>
        </p:spPr>
      </p:sp>
      <p:sp>
        <p:nvSpPr>
          <p:cNvPr id="7" name="Shape 5"/>
          <p:cNvSpPr/>
          <p:nvPr/>
        </p:nvSpPr>
        <p:spPr>
          <a:xfrm>
            <a:off x="457200" y="1298448"/>
            <a:ext cx="64008" cy="1097280"/>
          </a:xfrm>
          <a:prstGeom prst="rect">
            <a:avLst/>
          </a:prstGeom>
          <a:solidFill>
            <a:srgbClr val="0F8B7D"/>
          </a:solidFill>
          <a:ln w="12700">
            <a:solidFill>
              <a:srgbClr val="0F8B7D"/>
            </a:solidFill>
            <a:prstDash val="solid"/>
          </a:ln>
        </p:spPr>
      </p:sp>
      <p:sp>
        <p:nvSpPr>
          <p:cNvPr id="8" name="Text 6"/>
          <p:cNvSpPr/>
          <p:nvPr/>
        </p:nvSpPr>
        <p:spPr>
          <a:xfrm>
            <a:off x="658368" y="1435608"/>
            <a:ext cx="502920" cy="411480"/>
          </a:xfrm>
          <a:prstGeom prst="rect">
            <a:avLst/>
          </a:prstGeom>
          <a:noFill/>
          <a:ln/>
        </p:spPr>
        <p:txBody>
          <a:bodyPr wrap="square" lIns="0" tIns="0" rIns="0" bIns="0" rtlCol="0" anchor="t"/>
          <a:lstStyle/>
          <a:p>
            <a:pPr indent="0" marL="0">
              <a:buNone/>
            </a:pPr>
            <a:r>
              <a:rPr lang="en-US" sz="2200" b="1" dirty="0">
                <a:solidFill>
                  <a:srgbClr val="F2A33A"/>
                </a:solidFill>
                <a:latin typeface="Calibri" pitchFamily="34" charset="0"/>
                <a:ea typeface="Calibri" pitchFamily="34" charset="-122"/>
                <a:cs typeface="Calibri" pitchFamily="34" charset="-120"/>
              </a:rPr>
              <a:t>01</a:t>
            </a:r>
            <a:endParaRPr lang="en-US" sz="2200" dirty="0"/>
          </a:p>
        </p:txBody>
      </p:sp>
      <p:sp>
        <p:nvSpPr>
          <p:cNvPr id="9" name="Text 7"/>
          <p:cNvSpPr/>
          <p:nvPr/>
        </p:nvSpPr>
        <p:spPr>
          <a:xfrm>
            <a:off x="1234440" y="1453896"/>
            <a:ext cx="3131820" cy="320040"/>
          </a:xfrm>
          <a:prstGeom prst="rect">
            <a:avLst/>
          </a:prstGeom>
          <a:noFill/>
          <a:ln/>
        </p:spPr>
        <p:txBody>
          <a:bodyPr wrap="square" lIns="0" tIns="0" rIns="0" bIns="0" rtlCol="0" anchor="t"/>
          <a:lstStyle/>
          <a:p>
            <a:pPr indent="0" marL="0">
              <a:buNone/>
            </a:pPr>
            <a:r>
              <a:rPr lang="en-US" sz="1500" b="1" dirty="0">
                <a:solidFill>
                  <a:srgbClr val="1F3A5F"/>
                </a:solidFill>
                <a:latin typeface="Calibri" pitchFamily="34" charset="0"/>
                <a:ea typeface="Calibri" pitchFamily="34" charset="-122"/>
                <a:cs typeface="Calibri" pitchFamily="34" charset="-120"/>
              </a:rPr>
              <a:t>Score evidence, not intent</a:t>
            </a:r>
            <a:endParaRPr lang="en-US" sz="1500" dirty="0"/>
          </a:p>
        </p:txBody>
      </p:sp>
      <p:sp>
        <p:nvSpPr>
          <p:cNvPr id="10" name="Text 8"/>
          <p:cNvSpPr/>
          <p:nvPr/>
        </p:nvSpPr>
        <p:spPr>
          <a:xfrm>
            <a:off x="1234440" y="1801368"/>
            <a:ext cx="3131820" cy="548640"/>
          </a:xfrm>
          <a:prstGeom prst="rect">
            <a:avLst/>
          </a:prstGeom>
          <a:noFill/>
          <a:ln/>
        </p:spPr>
        <p:txBody>
          <a:bodyPr wrap="square" lIns="0" tIns="0" rIns="0" bIns="0" rtlCol="0" anchor="t"/>
          <a:lstStyle/>
          <a:p>
            <a:pPr indent="0" marL="0">
              <a:buNone/>
            </a:pPr>
            <a:r>
              <a:rPr lang="en-US" sz="1150" dirty="0">
                <a:solidFill>
                  <a:srgbClr val="1E2733"/>
                </a:solidFill>
                <a:latin typeface="Calibri" pitchFamily="34" charset="0"/>
                <a:ea typeface="Calibri" pitchFamily="34" charset="-122"/>
                <a:cs typeface="Calibri" pitchFamily="34" charset="-120"/>
              </a:rPr>
              <a:t>Every score in both examples is backed by a specific observation. Always ask: what is the evidence?</a:t>
            </a:r>
            <a:endParaRPr lang="en-US" sz="1150" dirty="0"/>
          </a:p>
        </p:txBody>
      </p:sp>
      <p:sp>
        <p:nvSpPr>
          <p:cNvPr id="11" name="Shape 9"/>
          <p:cNvSpPr/>
          <p:nvPr/>
        </p:nvSpPr>
        <p:spPr>
          <a:xfrm>
            <a:off x="4640580" y="1298448"/>
            <a:ext cx="4046220" cy="1097280"/>
          </a:xfrm>
          <a:prstGeom prst="rect">
            <a:avLst/>
          </a:prstGeom>
          <a:solidFill>
            <a:srgbClr val="F2F5F9"/>
          </a:solidFill>
          <a:ln w="12700">
            <a:solidFill>
              <a:srgbClr val="F2F5F9"/>
            </a:solidFill>
            <a:prstDash val="solid"/>
          </a:ln>
        </p:spPr>
      </p:sp>
      <p:sp>
        <p:nvSpPr>
          <p:cNvPr id="12" name="Shape 10"/>
          <p:cNvSpPr/>
          <p:nvPr/>
        </p:nvSpPr>
        <p:spPr>
          <a:xfrm>
            <a:off x="4640580" y="1298448"/>
            <a:ext cx="64008" cy="1097280"/>
          </a:xfrm>
          <a:prstGeom prst="rect">
            <a:avLst/>
          </a:prstGeom>
          <a:solidFill>
            <a:srgbClr val="0F8B7D"/>
          </a:solidFill>
          <a:ln w="12700">
            <a:solidFill>
              <a:srgbClr val="0F8B7D"/>
            </a:solidFill>
            <a:prstDash val="solid"/>
          </a:ln>
        </p:spPr>
      </p:sp>
      <p:sp>
        <p:nvSpPr>
          <p:cNvPr id="13" name="Text 11"/>
          <p:cNvSpPr/>
          <p:nvPr/>
        </p:nvSpPr>
        <p:spPr>
          <a:xfrm>
            <a:off x="4841748" y="1435608"/>
            <a:ext cx="502920" cy="411480"/>
          </a:xfrm>
          <a:prstGeom prst="rect">
            <a:avLst/>
          </a:prstGeom>
          <a:noFill/>
          <a:ln/>
        </p:spPr>
        <p:txBody>
          <a:bodyPr wrap="square" lIns="0" tIns="0" rIns="0" bIns="0" rtlCol="0" anchor="t"/>
          <a:lstStyle/>
          <a:p>
            <a:pPr indent="0" marL="0">
              <a:buNone/>
            </a:pPr>
            <a:r>
              <a:rPr lang="en-US" sz="2200" b="1" dirty="0">
                <a:solidFill>
                  <a:srgbClr val="F2A33A"/>
                </a:solidFill>
                <a:latin typeface="Calibri" pitchFamily="34" charset="0"/>
                <a:ea typeface="Calibri" pitchFamily="34" charset="-122"/>
                <a:cs typeface="Calibri" pitchFamily="34" charset="-120"/>
              </a:rPr>
              <a:t>02</a:t>
            </a:r>
            <a:endParaRPr lang="en-US" sz="2200" dirty="0"/>
          </a:p>
        </p:txBody>
      </p:sp>
      <p:sp>
        <p:nvSpPr>
          <p:cNvPr id="14" name="Text 12"/>
          <p:cNvSpPr/>
          <p:nvPr/>
        </p:nvSpPr>
        <p:spPr>
          <a:xfrm>
            <a:off x="5417820" y="1453896"/>
            <a:ext cx="3131820" cy="320040"/>
          </a:xfrm>
          <a:prstGeom prst="rect">
            <a:avLst/>
          </a:prstGeom>
          <a:noFill/>
          <a:ln/>
        </p:spPr>
        <p:txBody>
          <a:bodyPr wrap="square" lIns="0" tIns="0" rIns="0" bIns="0" rtlCol="0" anchor="t"/>
          <a:lstStyle/>
          <a:p>
            <a:pPr indent="0" marL="0">
              <a:buNone/>
            </a:pPr>
            <a:r>
              <a:rPr lang="en-US" sz="1500" b="1" dirty="0">
                <a:solidFill>
                  <a:srgbClr val="1F3A5F"/>
                </a:solidFill>
                <a:latin typeface="Calibri" pitchFamily="34" charset="0"/>
                <a:ea typeface="Calibri" pitchFamily="34" charset="-122"/>
                <a:cs typeface="Calibri" pitchFamily="34" charset="-120"/>
              </a:rPr>
              <a:t>The headline can mislead</a:t>
            </a:r>
            <a:endParaRPr lang="en-US" sz="1500" dirty="0"/>
          </a:p>
        </p:txBody>
      </p:sp>
      <p:sp>
        <p:nvSpPr>
          <p:cNvPr id="15" name="Text 13"/>
          <p:cNvSpPr/>
          <p:nvPr/>
        </p:nvSpPr>
        <p:spPr>
          <a:xfrm>
            <a:off x="5417820" y="1801368"/>
            <a:ext cx="3131820" cy="548640"/>
          </a:xfrm>
          <a:prstGeom prst="rect">
            <a:avLst/>
          </a:prstGeom>
          <a:noFill/>
          <a:ln/>
        </p:spPr>
        <p:txBody>
          <a:bodyPr wrap="square" lIns="0" tIns="0" rIns="0" bIns="0" rtlCol="0" anchor="t"/>
          <a:lstStyle/>
          <a:p>
            <a:pPr indent="0" marL="0">
              <a:buNone/>
            </a:pPr>
            <a:r>
              <a:rPr lang="en-US" sz="1150" dirty="0">
                <a:solidFill>
                  <a:srgbClr val="1E2733"/>
                </a:solidFill>
                <a:latin typeface="Calibri" pitchFamily="34" charset="0"/>
                <a:ea typeface="Calibri" pitchFamily="34" charset="-122"/>
                <a:cs typeface="Calibri" pitchFamily="34" charset="-120"/>
              </a:rPr>
              <a:t>Northwind’s average flatters it. Contoso’s Level 3 hides a Level 1 people dimension.</a:t>
            </a:r>
            <a:endParaRPr lang="en-US" sz="1150" dirty="0"/>
          </a:p>
        </p:txBody>
      </p:sp>
      <p:sp>
        <p:nvSpPr>
          <p:cNvPr id="16" name="Shape 14"/>
          <p:cNvSpPr/>
          <p:nvPr/>
        </p:nvSpPr>
        <p:spPr>
          <a:xfrm>
            <a:off x="457200" y="2514600"/>
            <a:ext cx="4046220" cy="1097280"/>
          </a:xfrm>
          <a:prstGeom prst="rect">
            <a:avLst/>
          </a:prstGeom>
          <a:solidFill>
            <a:srgbClr val="F2F5F9"/>
          </a:solidFill>
          <a:ln w="12700">
            <a:solidFill>
              <a:srgbClr val="F2F5F9"/>
            </a:solidFill>
            <a:prstDash val="solid"/>
          </a:ln>
        </p:spPr>
      </p:sp>
      <p:sp>
        <p:nvSpPr>
          <p:cNvPr id="17" name="Shape 15"/>
          <p:cNvSpPr/>
          <p:nvPr/>
        </p:nvSpPr>
        <p:spPr>
          <a:xfrm>
            <a:off x="457200" y="2514600"/>
            <a:ext cx="64008" cy="1097280"/>
          </a:xfrm>
          <a:prstGeom prst="rect">
            <a:avLst/>
          </a:prstGeom>
          <a:solidFill>
            <a:srgbClr val="0F8B7D"/>
          </a:solidFill>
          <a:ln w="12700">
            <a:solidFill>
              <a:srgbClr val="0F8B7D"/>
            </a:solidFill>
            <a:prstDash val="solid"/>
          </a:ln>
        </p:spPr>
      </p:sp>
      <p:sp>
        <p:nvSpPr>
          <p:cNvPr id="18" name="Text 16"/>
          <p:cNvSpPr/>
          <p:nvPr/>
        </p:nvSpPr>
        <p:spPr>
          <a:xfrm>
            <a:off x="658368" y="2651760"/>
            <a:ext cx="502920" cy="411480"/>
          </a:xfrm>
          <a:prstGeom prst="rect">
            <a:avLst/>
          </a:prstGeom>
          <a:noFill/>
          <a:ln/>
        </p:spPr>
        <p:txBody>
          <a:bodyPr wrap="square" lIns="0" tIns="0" rIns="0" bIns="0" rtlCol="0" anchor="t"/>
          <a:lstStyle/>
          <a:p>
            <a:pPr indent="0" marL="0">
              <a:buNone/>
            </a:pPr>
            <a:r>
              <a:rPr lang="en-US" sz="2200" b="1" dirty="0">
                <a:solidFill>
                  <a:srgbClr val="F2A33A"/>
                </a:solidFill>
                <a:latin typeface="Calibri" pitchFamily="34" charset="0"/>
                <a:ea typeface="Calibri" pitchFamily="34" charset="-122"/>
                <a:cs typeface="Calibri" pitchFamily="34" charset="-120"/>
              </a:rPr>
              <a:t>03</a:t>
            </a:r>
            <a:endParaRPr lang="en-US" sz="2200" dirty="0"/>
          </a:p>
        </p:txBody>
      </p:sp>
      <p:sp>
        <p:nvSpPr>
          <p:cNvPr id="19" name="Text 17"/>
          <p:cNvSpPr/>
          <p:nvPr/>
        </p:nvSpPr>
        <p:spPr>
          <a:xfrm>
            <a:off x="1234440" y="2670048"/>
            <a:ext cx="3131820" cy="320040"/>
          </a:xfrm>
          <a:prstGeom prst="rect">
            <a:avLst/>
          </a:prstGeom>
          <a:noFill/>
          <a:ln/>
        </p:spPr>
        <p:txBody>
          <a:bodyPr wrap="square" lIns="0" tIns="0" rIns="0" bIns="0" rtlCol="0" anchor="t"/>
          <a:lstStyle/>
          <a:p>
            <a:pPr indent="0" marL="0">
              <a:buNone/>
            </a:pPr>
            <a:r>
              <a:rPr lang="en-US" sz="1500" b="1" dirty="0">
                <a:solidFill>
                  <a:srgbClr val="1F3A5F"/>
                </a:solidFill>
                <a:latin typeface="Calibri" pitchFamily="34" charset="0"/>
                <a:ea typeface="Calibri" pitchFamily="34" charset="-122"/>
                <a:cs typeface="Calibri" pitchFamily="34" charset="-120"/>
              </a:rPr>
              <a:t>Ceilings cap the programme</a:t>
            </a:r>
            <a:endParaRPr lang="en-US" sz="1500" dirty="0"/>
          </a:p>
        </p:txBody>
      </p:sp>
      <p:sp>
        <p:nvSpPr>
          <p:cNvPr id="20" name="Text 18"/>
          <p:cNvSpPr/>
          <p:nvPr/>
        </p:nvSpPr>
        <p:spPr>
          <a:xfrm>
            <a:off x="1234440" y="3017520"/>
            <a:ext cx="3131820" cy="548640"/>
          </a:xfrm>
          <a:prstGeom prst="rect">
            <a:avLst/>
          </a:prstGeom>
          <a:noFill/>
          <a:ln/>
        </p:spPr>
        <p:txBody>
          <a:bodyPr wrap="square" lIns="0" tIns="0" rIns="0" bIns="0" rtlCol="0" anchor="t"/>
          <a:lstStyle/>
          <a:p>
            <a:pPr indent="0" marL="0">
              <a:buNone/>
            </a:pPr>
            <a:r>
              <a:rPr lang="en-US" sz="1150" dirty="0">
                <a:solidFill>
                  <a:srgbClr val="1E2733"/>
                </a:solidFill>
                <a:latin typeface="Calibri" pitchFamily="34" charset="0"/>
                <a:ea typeface="Calibri" pitchFamily="34" charset="-122"/>
                <a:cs typeface="Calibri" pitchFamily="34" charset="-120"/>
              </a:rPr>
              <a:t>Weak data, security or governance limits everything, however strong the strategy.</a:t>
            </a:r>
            <a:endParaRPr lang="en-US" sz="1150" dirty="0"/>
          </a:p>
        </p:txBody>
      </p:sp>
      <p:sp>
        <p:nvSpPr>
          <p:cNvPr id="21" name="Shape 19"/>
          <p:cNvSpPr/>
          <p:nvPr/>
        </p:nvSpPr>
        <p:spPr>
          <a:xfrm>
            <a:off x="4640580" y="2514600"/>
            <a:ext cx="4046220" cy="1097280"/>
          </a:xfrm>
          <a:prstGeom prst="rect">
            <a:avLst/>
          </a:prstGeom>
          <a:solidFill>
            <a:srgbClr val="F2F5F9"/>
          </a:solidFill>
          <a:ln w="12700">
            <a:solidFill>
              <a:srgbClr val="F2F5F9"/>
            </a:solidFill>
            <a:prstDash val="solid"/>
          </a:ln>
        </p:spPr>
      </p:sp>
      <p:sp>
        <p:nvSpPr>
          <p:cNvPr id="22" name="Shape 20"/>
          <p:cNvSpPr/>
          <p:nvPr/>
        </p:nvSpPr>
        <p:spPr>
          <a:xfrm>
            <a:off x="4640580" y="2514600"/>
            <a:ext cx="64008" cy="1097280"/>
          </a:xfrm>
          <a:prstGeom prst="rect">
            <a:avLst/>
          </a:prstGeom>
          <a:solidFill>
            <a:srgbClr val="0F8B7D"/>
          </a:solidFill>
          <a:ln w="12700">
            <a:solidFill>
              <a:srgbClr val="0F8B7D"/>
            </a:solidFill>
            <a:prstDash val="solid"/>
          </a:ln>
        </p:spPr>
      </p:sp>
      <p:sp>
        <p:nvSpPr>
          <p:cNvPr id="23" name="Text 21"/>
          <p:cNvSpPr/>
          <p:nvPr/>
        </p:nvSpPr>
        <p:spPr>
          <a:xfrm>
            <a:off x="4841748" y="2651760"/>
            <a:ext cx="502920" cy="411480"/>
          </a:xfrm>
          <a:prstGeom prst="rect">
            <a:avLst/>
          </a:prstGeom>
          <a:noFill/>
          <a:ln/>
        </p:spPr>
        <p:txBody>
          <a:bodyPr wrap="square" lIns="0" tIns="0" rIns="0" bIns="0" rtlCol="0" anchor="t"/>
          <a:lstStyle/>
          <a:p>
            <a:pPr indent="0" marL="0">
              <a:buNone/>
            </a:pPr>
            <a:r>
              <a:rPr lang="en-US" sz="2200" b="1" dirty="0">
                <a:solidFill>
                  <a:srgbClr val="F2A33A"/>
                </a:solidFill>
                <a:latin typeface="Calibri" pitchFamily="34" charset="0"/>
                <a:ea typeface="Calibri" pitchFamily="34" charset="-122"/>
                <a:cs typeface="Calibri" pitchFamily="34" charset="-120"/>
              </a:rPr>
              <a:t>04</a:t>
            </a:r>
            <a:endParaRPr lang="en-US" sz="2200" dirty="0"/>
          </a:p>
        </p:txBody>
      </p:sp>
      <p:sp>
        <p:nvSpPr>
          <p:cNvPr id="24" name="Text 22"/>
          <p:cNvSpPr/>
          <p:nvPr/>
        </p:nvSpPr>
        <p:spPr>
          <a:xfrm>
            <a:off x="5417820" y="2670048"/>
            <a:ext cx="3131820" cy="320040"/>
          </a:xfrm>
          <a:prstGeom prst="rect">
            <a:avLst/>
          </a:prstGeom>
          <a:noFill/>
          <a:ln/>
        </p:spPr>
        <p:txBody>
          <a:bodyPr wrap="square" lIns="0" tIns="0" rIns="0" bIns="0" rtlCol="0" anchor="t"/>
          <a:lstStyle/>
          <a:p>
            <a:pPr indent="0" marL="0">
              <a:buNone/>
            </a:pPr>
            <a:r>
              <a:rPr lang="en-US" sz="1500" b="1" dirty="0">
                <a:solidFill>
                  <a:srgbClr val="1F3A5F"/>
                </a:solidFill>
                <a:latin typeface="Calibri" pitchFamily="34" charset="0"/>
                <a:ea typeface="Calibri" pitchFamily="34" charset="-122"/>
                <a:cs typeface="Calibri" pitchFamily="34" charset="-120"/>
              </a:rPr>
              <a:t>Match the remedy to the barrier</a:t>
            </a:r>
            <a:endParaRPr lang="en-US" sz="1500" dirty="0"/>
          </a:p>
        </p:txBody>
      </p:sp>
      <p:sp>
        <p:nvSpPr>
          <p:cNvPr id="25" name="Text 23"/>
          <p:cNvSpPr/>
          <p:nvPr/>
        </p:nvSpPr>
        <p:spPr>
          <a:xfrm>
            <a:off x="5417820" y="3017520"/>
            <a:ext cx="3131820" cy="548640"/>
          </a:xfrm>
          <a:prstGeom prst="rect">
            <a:avLst/>
          </a:prstGeom>
          <a:noFill/>
          <a:ln/>
        </p:spPr>
        <p:txBody>
          <a:bodyPr wrap="square" lIns="0" tIns="0" rIns="0" bIns="0" rtlCol="0" anchor="t"/>
          <a:lstStyle/>
          <a:p>
            <a:pPr indent="0" marL="0">
              <a:buNone/>
            </a:pPr>
            <a:r>
              <a:rPr lang="en-US" sz="1150" dirty="0">
                <a:solidFill>
                  <a:srgbClr val="1E2733"/>
                </a:solidFill>
                <a:latin typeface="Calibri" pitchFamily="34" charset="0"/>
                <a:ea typeface="Calibri" pitchFamily="34" charset="-122"/>
                <a:cs typeface="Calibri" pitchFamily="34" charset="-120"/>
              </a:rPr>
              <a:t>Northwind needs foundations. Contoso needs proportionate governance and change, not more controls.</a:t>
            </a:r>
            <a:endParaRPr lang="en-US" sz="1150" dirty="0"/>
          </a:p>
        </p:txBody>
      </p:sp>
      <p:sp>
        <p:nvSpPr>
          <p:cNvPr id="26" name="Shape 24"/>
          <p:cNvSpPr/>
          <p:nvPr/>
        </p:nvSpPr>
        <p:spPr>
          <a:xfrm>
            <a:off x="457200" y="3794760"/>
            <a:ext cx="8229600" cy="731520"/>
          </a:xfrm>
          <a:prstGeom prst="rect">
            <a:avLst/>
          </a:prstGeom>
          <a:solidFill>
            <a:srgbClr val="1F3A5F"/>
          </a:solidFill>
          <a:ln w="12700">
            <a:solidFill>
              <a:srgbClr val="1F3A5F"/>
            </a:solidFill>
            <a:prstDash val="solid"/>
          </a:ln>
        </p:spPr>
      </p:sp>
      <p:sp>
        <p:nvSpPr>
          <p:cNvPr id="27" name="Text 25"/>
          <p:cNvSpPr/>
          <p:nvPr/>
        </p:nvSpPr>
        <p:spPr>
          <a:xfrm>
            <a:off x="594360" y="3703320"/>
            <a:ext cx="548640" cy="640080"/>
          </a:xfrm>
          <a:prstGeom prst="rect">
            <a:avLst/>
          </a:prstGeom>
          <a:noFill/>
          <a:ln/>
        </p:spPr>
        <p:txBody>
          <a:bodyPr wrap="square" lIns="0" tIns="0" rIns="0" bIns="0" rtlCol="0" anchor="t"/>
          <a:lstStyle/>
          <a:p>
            <a:pPr indent="0" marL="0">
              <a:buNone/>
            </a:pPr>
            <a:r>
              <a:rPr lang="en-US" sz="4800" b="1" dirty="0">
                <a:solidFill>
                  <a:srgbClr val="F2A33A"/>
                </a:solidFill>
                <a:latin typeface="Calibri" pitchFamily="34" charset="0"/>
                <a:ea typeface="Calibri" pitchFamily="34" charset="-122"/>
                <a:cs typeface="Calibri" pitchFamily="34" charset="-120"/>
              </a:rPr>
              <a:t>“</a:t>
            </a:r>
            <a:endParaRPr lang="en-US" sz="4800" dirty="0"/>
          </a:p>
        </p:txBody>
      </p:sp>
      <p:sp>
        <p:nvSpPr>
          <p:cNvPr id="28" name="Text 26"/>
          <p:cNvSpPr/>
          <p:nvPr/>
        </p:nvSpPr>
        <p:spPr>
          <a:xfrm>
            <a:off x="1188720" y="3840480"/>
            <a:ext cx="7315200" cy="640080"/>
          </a:xfrm>
          <a:prstGeom prst="rect">
            <a:avLst/>
          </a:prstGeom>
          <a:noFill/>
          <a:ln/>
        </p:spPr>
        <p:txBody>
          <a:bodyPr wrap="square" lIns="0" tIns="0" rIns="0" bIns="0" rtlCol="0" anchor="ctr"/>
          <a:lstStyle/>
          <a:p>
            <a:pPr indent="0" marL="0">
              <a:buNone/>
            </a:pPr>
            <a:r>
              <a:rPr lang="en-US" sz="1400" i="1" dirty="0">
                <a:solidFill>
                  <a:srgbClr val="FFFFFF"/>
                </a:solidFill>
                <a:latin typeface="Calibri" pitchFamily="34" charset="0"/>
                <a:ea typeface="Calibri" pitchFamily="34" charset="-122"/>
                <a:cs typeface="Calibri" pitchFamily="34" charset="-120"/>
              </a:rPr>
              <a:t>A Level 3 headline can hide a Level 1 dimension. Always read the full profile and the radar chart, not just the headline level.</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B86E00"/>
                </a:solidFill>
                <a:latin typeface="Calibri" pitchFamily="34" charset="0"/>
                <a:ea typeface="Calibri" pitchFamily="34" charset="-122"/>
                <a:cs typeface="Calibri" pitchFamily="34" charset="-120"/>
              </a:rPr>
              <a:t>04  ·  EXERCISE 2</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Exercise 2: Predict the result</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13 / 20</a:t>
            </a:r>
            <a:endParaRPr lang="en-US" sz="900" dirty="0"/>
          </a:p>
        </p:txBody>
      </p:sp>
      <p:sp>
        <p:nvSpPr>
          <p:cNvPr id="6" name="Text 4"/>
          <p:cNvSpPr/>
          <p:nvPr/>
        </p:nvSpPr>
        <p:spPr>
          <a:xfrm>
            <a:off x="457200" y="1325880"/>
            <a:ext cx="384048" cy="384048"/>
          </a:xfrm>
          <a:prstGeom prst="ellipse">
            <a:avLst/>
          </a:prstGeom>
          <a:solidFill>
            <a:srgbClr val="1F3A5F"/>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987552" y="134416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Each group takes one worked example: Northwind or Contoso.</a:t>
            </a:r>
            <a:endParaRPr lang="en-US" sz="1250" dirty="0"/>
          </a:p>
        </p:txBody>
      </p:sp>
      <p:sp>
        <p:nvSpPr>
          <p:cNvPr id="8" name="Text 6"/>
          <p:cNvSpPr/>
          <p:nvPr/>
        </p:nvSpPr>
        <p:spPr>
          <a:xfrm>
            <a:off x="457200" y="1874520"/>
            <a:ext cx="384048" cy="384048"/>
          </a:xfrm>
          <a:prstGeom prst="ellipse">
            <a:avLst/>
          </a:prstGeom>
          <a:solidFill>
            <a:srgbClr val="0F8B7D"/>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987552" y="189280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Look only at the Assessment sheet: the scores and the evidence.</a:t>
            </a:r>
            <a:endParaRPr lang="en-US" sz="1250" dirty="0"/>
          </a:p>
        </p:txBody>
      </p:sp>
      <p:sp>
        <p:nvSpPr>
          <p:cNvPr id="10" name="Text 8"/>
          <p:cNvSpPr/>
          <p:nvPr/>
        </p:nvSpPr>
        <p:spPr>
          <a:xfrm>
            <a:off x="457200" y="2423160"/>
            <a:ext cx="384048" cy="384048"/>
          </a:xfrm>
          <a:prstGeom prst="ellipse">
            <a:avLst/>
          </a:prstGeom>
          <a:solidFill>
            <a:srgbClr val="1F3A5F"/>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1" name="Text 9"/>
          <p:cNvSpPr/>
          <p:nvPr/>
        </p:nvSpPr>
        <p:spPr>
          <a:xfrm>
            <a:off x="987552" y="244144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Predict the overall level and the weakest dimension.</a:t>
            </a:r>
            <a:endParaRPr lang="en-US" sz="1250" dirty="0"/>
          </a:p>
        </p:txBody>
      </p:sp>
      <p:sp>
        <p:nvSpPr>
          <p:cNvPr id="12" name="Text 10"/>
          <p:cNvSpPr/>
          <p:nvPr/>
        </p:nvSpPr>
        <p:spPr>
          <a:xfrm>
            <a:off x="457200" y="2971800"/>
            <a:ext cx="384048" cy="384048"/>
          </a:xfrm>
          <a:prstGeom prst="ellipse">
            <a:avLst/>
          </a:prstGeom>
          <a:solidFill>
            <a:srgbClr val="0F8B7D"/>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3" name="Text 11"/>
          <p:cNvSpPr/>
          <p:nvPr/>
        </p:nvSpPr>
        <p:spPr>
          <a:xfrm>
            <a:off x="987552" y="299008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Agree the top three actions for the next 90 days.</a:t>
            </a:r>
            <a:endParaRPr lang="en-US" sz="1250" dirty="0"/>
          </a:p>
        </p:txBody>
      </p:sp>
      <p:sp>
        <p:nvSpPr>
          <p:cNvPr id="14" name="Text 12"/>
          <p:cNvSpPr/>
          <p:nvPr/>
        </p:nvSpPr>
        <p:spPr>
          <a:xfrm>
            <a:off x="457200" y="3520440"/>
            <a:ext cx="384048" cy="384048"/>
          </a:xfrm>
          <a:prstGeom prst="ellipse">
            <a:avLst/>
          </a:prstGeom>
          <a:solidFill>
            <a:srgbClr val="1F3A5F"/>
          </a:solidFill>
          <a:ln>
            <a:solidFill>
              <a:srgbClr val="FFFFFF"/>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5" name="Text 13"/>
          <p:cNvSpPr/>
          <p:nvPr/>
        </p:nvSpPr>
        <p:spPr>
          <a:xfrm>
            <a:off x="987552" y="3538728"/>
            <a:ext cx="4389120" cy="45720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Reveal the Results and Action Plan sheets, and compare.</a:t>
            </a:r>
            <a:endParaRPr lang="en-US" sz="1250" dirty="0"/>
          </a:p>
        </p:txBody>
      </p:sp>
      <p:sp>
        <p:nvSpPr>
          <p:cNvPr id="16" name="Shape 14"/>
          <p:cNvSpPr/>
          <p:nvPr/>
        </p:nvSpPr>
        <p:spPr>
          <a:xfrm>
            <a:off x="457200" y="4114800"/>
            <a:ext cx="4937760" cy="457200"/>
          </a:xfrm>
          <a:prstGeom prst="rect">
            <a:avLst/>
          </a:prstGeom>
          <a:solidFill>
            <a:srgbClr val="FFF4E0"/>
          </a:solidFill>
          <a:ln w="12700">
            <a:solidFill>
              <a:srgbClr val="FFF4E0"/>
            </a:solidFill>
            <a:prstDash val="solid"/>
          </a:ln>
        </p:spPr>
      </p:sp>
      <p:sp>
        <p:nvSpPr>
          <p:cNvPr id="17" name="Shape 15"/>
          <p:cNvSpPr/>
          <p:nvPr/>
        </p:nvSpPr>
        <p:spPr>
          <a:xfrm>
            <a:off x="457200" y="4114800"/>
            <a:ext cx="64008" cy="457200"/>
          </a:xfrm>
          <a:prstGeom prst="rect">
            <a:avLst/>
          </a:prstGeom>
          <a:solidFill>
            <a:srgbClr val="F2A33A"/>
          </a:solidFill>
          <a:ln w="12700">
            <a:solidFill>
              <a:srgbClr val="F2A33A"/>
            </a:solidFill>
            <a:prstDash val="solid"/>
          </a:ln>
        </p:spPr>
      </p:sp>
      <p:sp>
        <p:nvSpPr>
          <p:cNvPr id="18" name="Text 16"/>
          <p:cNvSpPr/>
          <p:nvPr/>
        </p:nvSpPr>
        <p:spPr>
          <a:xfrm>
            <a:off x="658368" y="4133088"/>
            <a:ext cx="4663440" cy="420624"/>
          </a:xfrm>
          <a:prstGeom prst="rect">
            <a:avLst/>
          </a:prstGeom>
          <a:noFill/>
          <a:ln/>
        </p:spPr>
        <p:txBody>
          <a:bodyPr wrap="square" lIns="0" tIns="0" rIns="0" bIns="0" rtlCol="0" anchor="ctr"/>
          <a:lstStyle/>
          <a:p>
            <a:pPr indent="0" marL="0">
              <a:buNone/>
            </a:pPr>
            <a:r>
              <a:rPr lang="en-US" sz="1150" i="1" dirty="0">
                <a:solidFill>
                  <a:srgbClr val="6B4200"/>
                </a:solidFill>
                <a:latin typeface="Calibri" pitchFamily="34" charset="0"/>
                <a:ea typeface="Calibri" pitchFamily="34" charset="-122"/>
                <a:cs typeface="Calibri" pitchFamily="34" charset="-120"/>
              </a:rPr>
              <a:t>Debrief: what did your group predict differently, and what evidence changed your mind?</a:t>
            </a:r>
            <a:endParaRPr lang="en-US" sz="1150" dirty="0"/>
          </a:p>
        </p:txBody>
      </p:sp>
      <p:sp>
        <p:nvSpPr>
          <p:cNvPr id="19" name="Shape 17"/>
          <p:cNvSpPr/>
          <p:nvPr/>
        </p:nvSpPr>
        <p:spPr>
          <a:xfrm>
            <a:off x="5760720" y="1280160"/>
            <a:ext cx="1051560" cy="1051560"/>
          </a:xfrm>
          <a:prstGeom prst="ellipse">
            <a:avLst/>
          </a:prstGeom>
          <a:solidFill>
            <a:srgbClr val="F2A33A"/>
          </a:solidFill>
          <a:ln w="12700">
            <a:solidFill>
              <a:srgbClr val="F2A33A"/>
            </a:solidFill>
            <a:prstDash val="solid"/>
          </a:ln>
        </p:spPr>
      </p:sp>
      <p:sp>
        <p:nvSpPr>
          <p:cNvPr id="20" name="Text 18"/>
          <p:cNvSpPr/>
          <p:nvPr/>
        </p:nvSpPr>
        <p:spPr>
          <a:xfrm>
            <a:off x="5760720" y="1481328"/>
            <a:ext cx="1051560" cy="411480"/>
          </a:xfrm>
          <a:prstGeom prst="rect">
            <a:avLst/>
          </a:prstGeom>
          <a:noFill/>
          <a:ln/>
        </p:spPr>
        <p:txBody>
          <a:bodyPr wrap="square" lIns="0" tIns="0" rIns="0" bIns="0" rtlCol="0" anchor="t"/>
          <a:lstStyle/>
          <a:p>
            <a:pPr algn="ctr" indent="0" marL="0">
              <a:buNone/>
            </a:pPr>
            <a:r>
              <a:rPr lang="en-US" sz="2600" b="1" dirty="0">
                <a:solidFill>
                  <a:srgbClr val="FFFFFF"/>
                </a:solidFill>
                <a:latin typeface="Calibri" pitchFamily="34" charset="0"/>
                <a:ea typeface="Calibri" pitchFamily="34" charset="-122"/>
                <a:cs typeface="Calibri" pitchFamily="34" charset="-120"/>
              </a:rPr>
              <a:t>15</a:t>
            </a:r>
            <a:endParaRPr lang="en-US" sz="2600" dirty="0"/>
          </a:p>
        </p:txBody>
      </p:sp>
      <p:sp>
        <p:nvSpPr>
          <p:cNvPr id="21" name="Text 19"/>
          <p:cNvSpPr/>
          <p:nvPr/>
        </p:nvSpPr>
        <p:spPr>
          <a:xfrm>
            <a:off x="5760720" y="1874520"/>
            <a:ext cx="1051560" cy="228600"/>
          </a:xfrm>
          <a:prstGeom prst="rect">
            <a:avLst/>
          </a:prstGeom>
          <a:noFill/>
          <a:ln/>
        </p:spPr>
        <p:txBody>
          <a:bodyPr wrap="square" lIns="0" tIns="0" rIns="0" bIns="0" rtlCol="0" anchor="t"/>
          <a:lstStyle/>
          <a:p>
            <a:pPr algn="ctr" indent="0" marL="0">
              <a:buNone/>
            </a:pPr>
            <a:r>
              <a:rPr lang="en-US" sz="1000" b="1" spc="200" kern="0" dirty="0">
                <a:solidFill>
                  <a:srgbClr val="FFFFFF"/>
                </a:solidFill>
                <a:latin typeface="Calibri" pitchFamily="34" charset="0"/>
                <a:ea typeface="Calibri" pitchFamily="34" charset="-122"/>
                <a:cs typeface="Calibri" pitchFamily="34" charset="-120"/>
              </a:rPr>
              <a:t>MIN</a:t>
            </a:r>
            <a:endParaRPr lang="en-US" sz="1000" dirty="0"/>
          </a:p>
        </p:txBody>
      </p:sp>
      <p:sp>
        <p:nvSpPr>
          <p:cNvPr id="22" name="Text 20"/>
          <p:cNvSpPr/>
          <p:nvPr/>
        </p:nvSpPr>
        <p:spPr>
          <a:xfrm>
            <a:off x="6949440" y="1371600"/>
            <a:ext cx="1783080" cy="868680"/>
          </a:xfrm>
          <a:prstGeom prst="rect">
            <a:avLst/>
          </a:prstGeom>
          <a:noFill/>
          <a:ln/>
        </p:spPr>
        <p:txBody>
          <a:bodyPr wrap="square" lIns="0" tIns="0" rIns="0" bIns="0" rtlCol="0" anchor="ctr"/>
          <a:lstStyle/>
          <a:p>
            <a:pPr indent="0" marL="0">
              <a:buNone/>
            </a:pPr>
            <a:r>
              <a:rPr lang="en-US" sz="1100" dirty="0">
                <a:solidFill>
                  <a:srgbClr val="5A6270"/>
                </a:solidFill>
                <a:latin typeface="Calibri" pitchFamily="34" charset="0"/>
                <a:ea typeface="Calibri" pitchFamily="34" charset="-122"/>
                <a:cs typeface="Calibri" pitchFamily="34" charset="-120"/>
              </a:rPr>
              <a:t>Same groups. 10 minutes to predict, 5 minutes to reveal and compare.</a:t>
            </a:r>
            <a:endParaRPr lang="en-US" sz="1100" dirty="0"/>
          </a:p>
        </p:txBody>
      </p:sp>
      <p:sp>
        <p:nvSpPr>
          <p:cNvPr id="23" name="Shape 21"/>
          <p:cNvSpPr/>
          <p:nvPr/>
        </p:nvSpPr>
        <p:spPr>
          <a:xfrm>
            <a:off x="5760720" y="2514600"/>
            <a:ext cx="2971800" cy="2057400"/>
          </a:xfrm>
          <a:prstGeom prst="rect">
            <a:avLst/>
          </a:prstGeom>
          <a:solidFill>
            <a:srgbClr val="F2F5F9"/>
          </a:solidFill>
          <a:ln w="12700">
            <a:solidFill>
              <a:srgbClr val="F2F5F9"/>
            </a:solidFill>
            <a:prstDash val="solid"/>
          </a:ln>
        </p:spPr>
      </p:sp>
      <p:sp>
        <p:nvSpPr>
          <p:cNvPr id="24" name="Shape 22"/>
          <p:cNvSpPr/>
          <p:nvPr/>
        </p:nvSpPr>
        <p:spPr>
          <a:xfrm>
            <a:off x="5760720" y="2514600"/>
            <a:ext cx="64008" cy="2057400"/>
          </a:xfrm>
          <a:prstGeom prst="rect">
            <a:avLst/>
          </a:prstGeom>
          <a:solidFill>
            <a:srgbClr val="0F8B7D"/>
          </a:solidFill>
          <a:ln w="12700">
            <a:solidFill>
              <a:srgbClr val="0F8B7D"/>
            </a:solidFill>
            <a:prstDash val="solid"/>
          </a:ln>
        </p:spPr>
      </p:sp>
      <p:sp>
        <p:nvSpPr>
          <p:cNvPr id="25" name="Text 23"/>
          <p:cNvSpPr/>
          <p:nvPr/>
        </p:nvSpPr>
        <p:spPr>
          <a:xfrm>
            <a:off x="5943600" y="2606040"/>
            <a:ext cx="2743200" cy="274320"/>
          </a:xfrm>
          <a:prstGeom prst="rect">
            <a:avLst/>
          </a:prstGeom>
          <a:noFill/>
          <a:ln/>
        </p:spPr>
        <p:txBody>
          <a:bodyPr wrap="square" lIns="0" tIns="0" rIns="0" bIns="0" rtlCol="0" anchor="t"/>
          <a:lstStyle/>
          <a:p>
            <a:pPr indent="0" marL="0">
              <a:buNone/>
            </a:pPr>
            <a:r>
              <a:rPr lang="en-US" sz="1300" b="1" dirty="0">
                <a:solidFill>
                  <a:srgbClr val="1F3A5F"/>
                </a:solidFill>
                <a:latin typeface="Calibri" pitchFamily="34" charset="0"/>
                <a:ea typeface="Calibri" pitchFamily="34" charset="-122"/>
                <a:cs typeface="Calibri" pitchFamily="34" charset="-120"/>
              </a:rPr>
              <a:t>What to look for</a:t>
            </a:r>
            <a:endParaRPr lang="en-US" sz="1300" dirty="0"/>
          </a:p>
        </p:txBody>
      </p:sp>
      <p:sp>
        <p:nvSpPr>
          <p:cNvPr id="26" name="Text 24"/>
          <p:cNvSpPr/>
          <p:nvPr/>
        </p:nvSpPr>
        <p:spPr>
          <a:xfrm>
            <a:off x="5943600" y="2926080"/>
            <a:ext cx="2697480" cy="1600200"/>
          </a:xfrm>
          <a:prstGeom prst="rect">
            <a:avLst/>
          </a:prstGeom>
          <a:noFill/>
          <a:ln/>
        </p:spPr>
        <p:txBody>
          <a:bodyPr wrap="square" lIns="0" tIns="0" rIns="0" bIns="0" rtlCol="0" anchor="t"/>
          <a:lstStyle/>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Which dimensions are ceilings, and where do they sit?</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Does any single statement contradict its dimension score?</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Is the real barrier foundations, governance or people?</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Would your actions differ from the workbook’s plan?</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05  ·  AGENTIC AI, SECURITY AND OPERATIONS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Agentic AI: earn autonomy with evidence</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14 / 20</a:t>
            </a:r>
            <a:endParaRPr lang="en-US" sz="900" dirty="0"/>
          </a:p>
        </p:txBody>
      </p:sp>
      <p:sp>
        <p:nvSpPr>
          <p:cNvPr id="6" name="Shape 4"/>
          <p:cNvSpPr/>
          <p:nvPr/>
        </p:nvSpPr>
        <p:spPr>
          <a:xfrm>
            <a:off x="457200" y="2286000"/>
            <a:ext cx="1554480" cy="1051560"/>
          </a:xfrm>
          <a:prstGeom prst="rect">
            <a:avLst/>
          </a:prstGeom>
          <a:solidFill>
            <a:srgbClr val="D9E2EC"/>
          </a:solidFill>
          <a:ln w="12700">
            <a:solidFill>
              <a:srgbClr val="D9E2EC"/>
            </a:solidFill>
            <a:prstDash val="solid"/>
          </a:ln>
        </p:spPr>
      </p:sp>
      <p:sp>
        <p:nvSpPr>
          <p:cNvPr id="7" name="Text 5"/>
          <p:cNvSpPr/>
          <p:nvPr/>
        </p:nvSpPr>
        <p:spPr>
          <a:xfrm>
            <a:off x="566928" y="2359152"/>
            <a:ext cx="548640" cy="347472"/>
          </a:xfrm>
          <a:prstGeom prst="rect">
            <a:avLst/>
          </a:prstGeom>
          <a:noFill/>
          <a:ln/>
        </p:spPr>
        <p:txBody>
          <a:bodyPr wrap="square" lIns="0" tIns="0" rIns="0" bIns="0" rtlCol="0" anchor="t"/>
          <a:lstStyle/>
          <a:p>
            <a:pPr indent="0" marL="0">
              <a:buNone/>
            </a:pPr>
            <a:r>
              <a:rPr lang="en-US" sz="1800" b="1" dirty="0">
                <a:solidFill>
                  <a:srgbClr val="0F8B7D"/>
                </a:solidFill>
                <a:latin typeface="Calibri" pitchFamily="34" charset="0"/>
                <a:ea typeface="Calibri" pitchFamily="34" charset="-122"/>
                <a:cs typeface="Calibri" pitchFamily="34" charset="-120"/>
              </a:rPr>
              <a:t>L0</a:t>
            </a:r>
            <a:endParaRPr lang="en-US" sz="1800" dirty="0"/>
          </a:p>
        </p:txBody>
      </p:sp>
      <p:sp>
        <p:nvSpPr>
          <p:cNvPr id="8" name="Text 6"/>
          <p:cNvSpPr/>
          <p:nvPr/>
        </p:nvSpPr>
        <p:spPr>
          <a:xfrm>
            <a:off x="566928" y="2697480"/>
            <a:ext cx="1371600" cy="384048"/>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Assist</a:t>
            </a:r>
            <a:endParaRPr lang="en-US" sz="1100" dirty="0"/>
          </a:p>
        </p:txBody>
      </p:sp>
      <p:sp>
        <p:nvSpPr>
          <p:cNvPr id="9" name="Text 7"/>
          <p:cNvSpPr/>
          <p:nvPr/>
        </p:nvSpPr>
        <p:spPr>
          <a:xfrm>
            <a:off x="566928" y="2953512"/>
            <a:ext cx="1371600" cy="347472"/>
          </a:xfrm>
          <a:prstGeom prst="rect">
            <a:avLst/>
          </a:prstGeom>
          <a:noFill/>
          <a:ln/>
        </p:spPr>
        <p:txBody>
          <a:bodyPr wrap="square" lIns="0" tIns="0" rIns="0" bIns="0" rtlCol="0" anchor="t"/>
          <a:lstStyle/>
          <a:p>
            <a:pPr indent="0" marL="0">
              <a:buNone/>
            </a:pPr>
            <a:r>
              <a:rPr lang="en-US" sz="900" i="1" dirty="0">
                <a:solidFill>
                  <a:srgbClr val="1F3A5F"/>
                </a:solidFill>
                <a:latin typeface="Calibri" pitchFamily="34" charset="0"/>
                <a:ea typeface="Calibri" pitchFamily="34" charset="-122"/>
                <a:cs typeface="Calibri" pitchFamily="34" charset="-120"/>
              </a:rPr>
              <a:t>Drafting an email reply</a:t>
            </a:r>
            <a:endParaRPr lang="en-US" sz="900" dirty="0"/>
          </a:p>
        </p:txBody>
      </p:sp>
      <p:sp>
        <p:nvSpPr>
          <p:cNvPr id="10" name="Text 8"/>
          <p:cNvSpPr/>
          <p:nvPr/>
        </p:nvSpPr>
        <p:spPr>
          <a:xfrm>
            <a:off x="457200" y="3410712"/>
            <a:ext cx="1554480" cy="164592"/>
          </a:xfrm>
          <a:prstGeom prst="rect">
            <a:avLst/>
          </a:prstGeom>
          <a:noFill/>
          <a:ln/>
        </p:spPr>
        <p:txBody>
          <a:bodyPr wrap="square" lIns="0" tIns="0" rIns="0" bIns="0" rtlCol="0" anchor="t"/>
          <a:lstStyle/>
          <a:p>
            <a:pPr algn="ctr" indent="0" marL="0">
              <a:buNone/>
            </a:pPr>
            <a:r>
              <a:rPr lang="en-US" sz="800" b="1" spc="100" kern="0" dirty="0">
                <a:solidFill>
                  <a:srgbClr val="5A6270"/>
                </a:solidFill>
                <a:latin typeface="Calibri" pitchFamily="34" charset="0"/>
                <a:ea typeface="Calibri" pitchFamily="34" charset="-122"/>
                <a:cs typeface="Calibri" pitchFamily="34" charset="-120"/>
              </a:rPr>
              <a:t>OVERSIGHT</a:t>
            </a:r>
            <a:endParaRPr lang="en-US" sz="800" dirty="0"/>
          </a:p>
        </p:txBody>
      </p:sp>
      <p:sp>
        <p:nvSpPr>
          <p:cNvPr id="11" name="Text 9"/>
          <p:cNvSpPr/>
          <p:nvPr/>
        </p:nvSpPr>
        <p:spPr>
          <a:xfrm>
            <a:off x="457200" y="3575304"/>
            <a:ext cx="1554480" cy="347472"/>
          </a:xfrm>
          <a:prstGeom prst="rect">
            <a:avLst/>
          </a:prstGeom>
          <a:noFill/>
          <a:ln/>
        </p:spPr>
        <p:txBody>
          <a:bodyPr wrap="square" lIns="0" tIns="0" rIns="0" bIns="0" rtlCol="0" anchor="t"/>
          <a:lstStyle/>
          <a:p>
            <a:pPr algn="ctr" indent="0" marL="0">
              <a:buNone/>
            </a:pPr>
            <a:r>
              <a:rPr lang="en-US" sz="950" dirty="0">
                <a:solidFill>
                  <a:srgbClr val="1E2733"/>
                </a:solidFill>
                <a:latin typeface="Calibri" pitchFamily="34" charset="0"/>
                <a:ea typeface="Calibri" pitchFamily="34" charset="-122"/>
                <a:cs typeface="Calibri" pitchFamily="34" charset="-120"/>
              </a:rPr>
              <a:t>User judgement</a:t>
            </a:r>
            <a:endParaRPr lang="en-US" sz="950" dirty="0"/>
          </a:p>
        </p:txBody>
      </p:sp>
      <p:sp>
        <p:nvSpPr>
          <p:cNvPr id="12" name="Shape 10"/>
          <p:cNvSpPr/>
          <p:nvPr/>
        </p:nvSpPr>
        <p:spPr>
          <a:xfrm>
            <a:off x="2125980" y="2057400"/>
            <a:ext cx="1554480" cy="1280160"/>
          </a:xfrm>
          <a:prstGeom prst="rect">
            <a:avLst/>
          </a:prstGeom>
          <a:solidFill>
            <a:srgbClr val="A9C1D9"/>
          </a:solidFill>
          <a:ln w="12700">
            <a:solidFill>
              <a:srgbClr val="A9C1D9"/>
            </a:solidFill>
            <a:prstDash val="solid"/>
          </a:ln>
        </p:spPr>
      </p:sp>
      <p:sp>
        <p:nvSpPr>
          <p:cNvPr id="13" name="Text 11"/>
          <p:cNvSpPr/>
          <p:nvPr/>
        </p:nvSpPr>
        <p:spPr>
          <a:xfrm>
            <a:off x="2235708" y="2130552"/>
            <a:ext cx="548640" cy="347472"/>
          </a:xfrm>
          <a:prstGeom prst="rect">
            <a:avLst/>
          </a:prstGeom>
          <a:noFill/>
          <a:ln/>
        </p:spPr>
        <p:txBody>
          <a:bodyPr wrap="square" lIns="0" tIns="0" rIns="0" bIns="0" rtlCol="0" anchor="t"/>
          <a:lstStyle/>
          <a:p>
            <a:pPr indent="0" marL="0">
              <a:buNone/>
            </a:pPr>
            <a:r>
              <a:rPr lang="en-US" sz="1800" b="1" dirty="0">
                <a:solidFill>
                  <a:srgbClr val="0F8B7D"/>
                </a:solidFill>
                <a:latin typeface="Calibri" pitchFamily="34" charset="0"/>
                <a:ea typeface="Calibri" pitchFamily="34" charset="-122"/>
                <a:cs typeface="Calibri" pitchFamily="34" charset="-120"/>
              </a:rPr>
              <a:t>L1</a:t>
            </a:r>
            <a:endParaRPr lang="en-US" sz="1800" dirty="0"/>
          </a:p>
        </p:txBody>
      </p:sp>
      <p:sp>
        <p:nvSpPr>
          <p:cNvPr id="14" name="Text 12"/>
          <p:cNvSpPr/>
          <p:nvPr/>
        </p:nvSpPr>
        <p:spPr>
          <a:xfrm>
            <a:off x="2235708" y="2468880"/>
            <a:ext cx="1371600" cy="384048"/>
          </a:xfrm>
          <a:prstGeom prst="rect">
            <a:avLst/>
          </a:prstGeom>
          <a:noFill/>
          <a:ln/>
        </p:spPr>
        <p:txBody>
          <a:bodyPr wrap="square" lIns="0" tIns="0" rIns="0" bIns="0" rtlCol="0" anchor="t"/>
          <a:lstStyle/>
          <a:p>
            <a:pPr indent="0" marL="0">
              <a:buNone/>
            </a:pPr>
            <a:r>
              <a:rPr lang="en-US" sz="1100" b="1" dirty="0">
                <a:solidFill>
                  <a:srgbClr val="1F3A5F"/>
                </a:solidFill>
                <a:latin typeface="Calibri" pitchFamily="34" charset="0"/>
                <a:ea typeface="Calibri" pitchFamily="34" charset="-122"/>
                <a:cs typeface="Calibri" pitchFamily="34" charset="-120"/>
              </a:rPr>
              <a:t>Copilot</a:t>
            </a:r>
            <a:endParaRPr lang="en-US" sz="1100" dirty="0"/>
          </a:p>
        </p:txBody>
      </p:sp>
      <p:sp>
        <p:nvSpPr>
          <p:cNvPr id="15" name="Text 13"/>
          <p:cNvSpPr/>
          <p:nvPr/>
        </p:nvSpPr>
        <p:spPr>
          <a:xfrm>
            <a:off x="2235708" y="2953512"/>
            <a:ext cx="1371600" cy="347472"/>
          </a:xfrm>
          <a:prstGeom prst="rect">
            <a:avLst/>
          </a:prstGeom>
          <a:noFill/>
          <a:ln/>
        </p:spPr>
        <p:txBody>
          <a:bodyPr wrap="square" lIns="0" tIns="0" rIns="0" bIns="0" rtlCol="0" anchor="t"/>
          <a:lstStyle/>
          <a:p>
            <a:pPr indent="0" marL="0">
              <a:buNone/>
            </a:pPr>
            <a:r>
              <a:rPr lang="en-US" sz="900" i="1" dirty="0">
                <a:solidFill>
                  <a:srgbClr val="1F3A5F"/>
                </a:solidFill>
                <a:latin typeface="Calibri" pitchFamily="34" charset="0"/>
                <a:ea typeface="Calibri" pitchFamily="34" charset="-122"/>
                <a:cs typeface="Calibri" pitchFamily="34" charset="-120"/>
              </a:rPr>
              <a:t>Proposing a refund for approval</a:t>
            </a:r>
            <a:endParaRPr lang="en-US" sz="900" dirty="0"/>
          </a:p>
        </p:txBody>
      </p:sp>
      <p:sp>
        <p:nvSpPr>
          <p:cNvPr id="16" name="Text 14"/>
          <p:cNvSpPr/>
          <p:nvPr/>
        </p:nvSpPr>
        <p:spPr>
          <a:xfrm>
            <a:off x="2125980" y="3410712"/>
            <a:ext cx="1554480" cy="164592"/>
          </a:xfrm>
          <a:prstGeom prst="rect">
            <a:avLst/>
          </a:prstGeom>
          <a:noFill/>
          <a:ln/>
        </p:spPr>
        <p:txBody>
          <a:bodyPr wrap="square" lIns="0" tIns="0" rIns="0" bIns="0" rtlCol="0" anchor="t"/>
          <a:lstStyle/>
          <a:p>
            <a:pPr algn="ctr" indent="0" marL="0">
              <a:buNone/>
            </a:pPr>
            <a:r>
              <a:rPr lang="en-US" sz="800" b="1" spc="100" kern="0" dirty="0">
                <a:solidFill>
                  <a:srgbClr val="5A6270"/>
                </a:solidFill>
                <a:latin typeface="Calibri" pitchFamily="34" charset="0"/>
                <a:ea typeface="Calibri" pitchFamily="34" charset="-122"/>
                <a:cs typeface="Calibri" pitchFamily="34" charset="-120"/>
              </a:rPr>
              <a:t>OVERSIGHT</a:t>
            </a:r>
            <a:endParaRPr lang="en-US" sz="800" dirty="0"/>
          </a:p>
        </p:txBody>
      </p:sp>
      <p:sp>
        <p:nvSpPr>
          <p:cNvPr id="17" name="Text 15"/>
          <p:cNvSpPr/>
          <p:nvPr/>
        </p:nvSpPr>
        <p:spPr>
          <a:xfrm>
            <a:off x="2125980" y="3575304"/>
            <a:ext cx="1554480" cy="347472"/>
          </a:xfrm>
          <a:prstGeom prst="rect">
            <a:avLst/>
          </a:prstGeom>
          <a:noFill/>
          <a:ln/>
        </p:spPr>
        <p:txBody>
          <a:bodyPr wrap="square" lIns="0" tIns="0" rIns="0" bIns="0" rtlCol="0" anchor="t"/>
          <a:lstStyle/>
          <a:p>
            <a:pPr algn="ctr" indent="0" marL="0">
              <a:buNone/>
            </a:pPr>
            <a:r>
              <a:rPr lang="en-US" sz="950" dirty="0">
                <a:solidFill>
                  <a:srgbClr val="1E2733"/>
                </a:solidFill>
                <a:latin typeface="Calibri" pitchFamily="34" charset="0"/>
                <a:ea typeface="Calibri" pitchFamily="34" charset="-122"/>
                <a:cs typeface="Calibri" pitchFamily="34" charset="-120"/>
              </a:rPr>
              <a:t>Approve every action</a:t>
            </a:r>
            <a:endParaRPr lang="en-US" sz="950" dirty="0"/>
          </a:p>
        </p:txBody>
      </p:sp>
      <p:sp>
        <p:nvSpPr>
          <p:cNvPr id="18" name="Shape 16"/>
          <p:cNvSpPr/>
          <p:nvPr/>
        </p:nvSpPr>
        <p:spPr>
          <a:xfrm>
            <a:off x="3794760" y="1828800"/>
            <a:ext cx="1554480" cy="1508760"/>
          </a:xfrm>
          <a:prstGeom prst="rect">
            <a:avLst/>
          </a:prstGeom>
          <a:solidFill>
            <a:srgbClr val="0F8B7D"/>
          </a:solidFill>
          <a:ln w="12700">
            <a:solidFill>
              <a:srgbClr val="0F8B7D"/>
            </a:solidFill>
            <a:prstDash val="solid"/>
          </a:ln>
        </p:spPr>
      </p:sp>
      <p:sp>
        <p:nvSpPr>
          <p:cNvPr id="19" name="Text 17"/>
          <p:cNvSpPr/>
          <p:nvPr/>
        </p:nvSpPr>
        <p:spPr>
          <a:xfrm>
            <a:off x="3904488" y="1901952"/>
            <a:ext cx="548640" cy="347472"/>
          </a:xfrm>
          <a:prstGeom prst="rect">
            <a:avLst/>
          </a:prstGeom>
          <a:noFill/>
          <a:ln/>
        </p:spPr>
        <p:txBody>
          <a:bodyPr wrap="square" lIns="0" tIns="0" rIns="0" bIns="0" rtlCol="0" anchor="t"/>
          <a:lstStyle/>
          <a:p>
            <a:pPr indent="0" marL="0">
              <a:buNone/>
            </a:pPr>
            <a:r>
              <a:rPr lang="en-US" sz="1800" b="1" dirty="0">
                <a:solidFill>
                  <a:srgbClr val="F2A33A"/>
                </a:solidFill>
                <a:latin typeface="Calibri" pitchFamily="34" charset="0"/>
                <a:ea typeface="Calibri" pitchFamily="34" charset="-122"/>
                <a:cs typeface="Calibri" pitchFamily="34" charset="-120"/>
              </a:rPr>
              <a:t>L2</a:t>
            </a:r>
            <a:endParaRPr lang="en-US" sz="1800" dirty="0"/>
          </a:p>
        </p:txBody>
      </p:sp>
      <p:sp>
        <p:nvSpPr>
          <p:cNvPr id="20" name="Text 18"/>
          <p:cNvSpPr/>
          <p:nvPr/>
        </p:nvSpPr>
        <p:spPr>
          <a:xfrm>
            <a:off x="3904488" y="2240280"/>
            <a:ext cx="1371600" cy="384048"/>
          </a:xfrm>
          <a:prstGeom prst="rect">
            <a:avLst/>
          </a:prstGeom>
          <a:noFill/>
          <a:ln/>
        </p:spPr>
        <p:txBody>
          <a:bodyPr wrap="square" lIns="0" tIns="0" rIns="0" bIns="0" rtlCol="0" anchor="t"/>
          <a:lstStyle/>
          <a:p>
            <a:pPr indent="0" marL="0">
              <a:buNone/>
            </a:pPr>
            <a:r>
              <a:rPr lang="en-US" sz="1100" b="1" dirty="0">
                <a:solidFill>
                  <a:srgbClr val="FFFFFF"/>
                </a:solidFill>
                <a:latin typeface="Calibri" pitchFamily="34" charset="0"/>
                <a:ea typeface="Calibri" pitchFamily="34" charset="-122"/>
                <a:cs typeface="Calibri" pitchFamily="34" charset="-120"/>
              </a:rPr>
              <a:t>Supervised agent</a:t>
            </a:r>
            <a:endParaRPr lang="en-US" sz="1100" dirty="0"/>
          </a:p>
        </p:txBody>
      </p:sp>
      <p:sp>
        <p:nvSpPr>
          <p:cNvPr id="21" name="Text 19"/>
          <p:cNvSpPr/>
          <p:nvPr/>
        </p:nvSpPr>
        <p:spPr>
          <a:xfrm>
            <a:off x="3904488" y="2953512"/>
            <a:ext cx="1371600" cy="347472"/>
          </a:xfrm>
          <a:prstGeom prst="rect">
            <a:avLst/>
          </a:prstGeom>
          <a:noFill/>
          <a:ln/>
        </p:spPr>
        <p:txBody>
          <a:bodyPr wrap="square" lIns="0" tIns="0" rIns="0" bIns="0" rtlCol="0" anchor="t"/>
          <a:lstStyle/>
          <a:p>
            <a:pPr indent="0" marL="0">
              <a:buNone/>
            </a:pPr>
            <a:r>
              <a:rPr lang="en-US" sz="900" i="1" dirty="0">
                <a:solidFill>
                  <a:srgbClr val="FFFFFF"/>
                </a:solidFill>
                <a:latin typeface="Calibri" pitchFamily="34" charset="0"/>
                <a:ea typeface="Calibri" pitchFamily="34" charset="-122"/>
                <a:cs typeface="Calibri" pitchFamily="34" charset="-120"/>
              </a:rPr>
              <a:t>Resolving routine service tickets</a:t>
            </a:r>
            <a:endParaRPr lang="en-US" sz="900" dirty="0"/>
          </a:p>
        </p:txBody>
      </p:sp>
      <p:sp>
        <p:nvSpPr>
          <p:cNvPr id="22" name="Text 20"/>
          <p:cNvSpPr/>
          <p:nvPr/>
        </p:nvSpPr>
        <p:spPr>
          <a:xfrm>
            <a:off x="3794760" y="3410712"/>
            <a:ext cx="1554480" cy="164592"/>
          </a:xfrm>
          <a:prstGeom prst="rect">
            <a:avLst/>
          </a:prstGeom>
          <a:noFill/>
          <a:ln/>
        </p:spPr>
        <p:txBody>
          <a:bodyPr wrap="square" lIns="0" tIns="0" rIns="0" bIns="0" rtlCol="0" anchor="t"/>
          <a:lstStyle/>
          <a:p>
            <a:pPr algn="ctr" indent="0" marL="0">
              <a:buNone/>
            </a:pPr>
            <a:r>
              <a:rPr lang="en-US" sz="800" b="1" spc="100" kern="0" dirty="0">
                <a:solidFill>
                  <a:srgbClr val="5A6270"/>
                </a:solidFill>
                <a:latin typeface="Calibri" pitchFamily="34" charset="0"/>
                <a:ea typeface="Calibri" pitchFamily="34" charset="-122"/>
                <a:cs typeface="Calibri" pitchFamily="34" charset="-120"/>
              </a:rPr>
              <a:t>OVERSIGHT</a:t>
            </a:r>
            <a:endParaRPr lang="en-US" sz="800" dirty="0"/>
          </a:p>
        </p:txBody>
      </p:sp>
      <p:sp>
        <p:nvSpPr>
          <p:cNvPr id="23" name="Text 21"/>
          <p:cNvSpPr/>
          <p:nvPr/>
        </p:nvSpPr>
        <p:spPr>
          <a:xfrm>
            <a:off x="3794760" y="3575304"/>
            <a:ext cx="1554480" cy="347472"/>
          </a:xfrm>
          <a:prstGeom prst="rect">
            <a:avLst/>
          </a:prstGeom>
          <a:noFill/>
          <a:ln/>
        </p:spPr>
        <p:txBody>
          <a:bodyPr wrap="square" lIns="0" tIns="0" rIns="0" bIns="0" rtlCol="0" anchor="t"/>
          <a:lstStyle/>
          <a:p>
            <a:pPr algn="ctr" indent="0" marL="0">
              <a:buNone/>
            </a:pPr>
            <a:r>
              <a:rPr lang="en-US" sz="950" dirty="0">
                <a:solidFill>
                  <a:srgbClr val="1E2733"/>
                </a:solidFill>
                <a:latin typeface="Calibri" pitchFamily="34" charset="0"/>
                <a:ea typeface="Calibri" pitchFamily="34" charset="-122"/>
                <a:cs typeface="Calibri" pitchFamily="34" charset="-120"/>
              </a:rPr>
              <a:t>Approval gates; sampling</a:t>
            </a:r>
            <a:endParaRPr lang="en-US" sz="950" dirty="0"/>
          </a:p>
        </p:txBody>
      </p:sp>
      <p:sp>
        <p:nvSpPr>
          <p:cNvPr id="24" name="Shape 22"/>
          <p:cNvSpPr/>
          <p:nvPr/>
        </p:nvSpPr>
        <p:spPr>
          <a:xfrm>
            <a:off x="5463540" y="1600200"/>
            <a:ext cx="1554480" cy="1737360"/>
          </a:xfrm>
          <a:prstGeom prst="rect">
            <a:avLst/>
          </a:prstGeom>
          <a:solidFill>
            <a:srgbClr val="2C5282"/>
          </a:solidFill>
          <a:ln w="12700">
            <a:solidFill>
              <a:srgbClr val="2C5282"/>
            </a:solidFill>
            <a:prstDash val="solid"/>
          </a:ln>
        </p:spPr>
      </p:sp>
      <p:sp>
        <p:nvSpPr>
          <p:cNvPr id="25" name="Text 23"/>
          <p:cNvSpPr/>
          <p:nvPr/>
        </p:nvSpPr>
        <p:spPr>
          <a:xfrm>
            <a:off x="5573268" y="1673352"/>
            <a:ext cx="548640" cy="347472"/>
          </a:xfrm>
          <a:prstGeom prst="rect">
            <a:avLst/>
          </a:prstGeom>
          <a:noFill/>
          <a:ln/>
        </p:spPr>
        <p:txBody>
          <a:bodyPr wrap="square" lIns="0" tIns="0" rIns="0" bIns="0" rtlCol="0" anchor="t"/>
          <a:lstStyle/>
          <a:p>
            <a:pPr indent="0" marL="0">
              <a:buNone/>
            </a:pPr>
            <a:r>
              <a:rPr lang="en-US" sz="1800" b="1" dirty="0">
                <a:solidFill>
                  <a:srgbClr val="F2A33A"/>
                </a:solidFill>
                <a:latin typeface="Calibri" pitchFamily="34" charset="0"/>
                <a:ea typeface="Calibri" pitchFamily="34" charset="-122"/>
                <a:cs typeface="Calibri" pitchFamily="34" charset="-120"/>
              </a:rPr>
              <a:t>L3</a:t>
            </a:r>
            <a:endParaRPr lang="en-US" sz="1800" dirty="0"/>
          </a:p>
        </p:txBody>
      </p:sp>
      <p:sp>
        <p:nvSpPr>
          <p:cNvPr id="26" name="Text 24"/>
          <p:cNvSpPr/>
          <p:nvPr/>
        </p:nvSpPr>
        <p:spPr>
          <a:xfrm>
            <a:off x="5573268" y="2011680"/>
            <a:ext cx="1371600" cy="384048"/>
          </a:xfrm>
          <a:prstGeom prst="rect">
            <a:avLst/>
          </a:prstGeom>
          <a:noFill/>
          <a:ln/>
        </p:spPr>
        <p:txBody>
          <a:bodyPr wrap="square" lIns="0" tIns="0" rIns="0" bIns="0" rtlCol="0" anchor="t"/>
          <a:lstStyle/>
          <a:p>
            <a:pPr indent="0" marL="0">
              <a:buNone/>
            </a:pPr>
            <a:r>
              <a:rPr lang="en-US" sz="1100" b="1" dirty="0">
                <a:solidFill>
                  <a:srgbClr val="FFFFFF"/>
                </a:solidFill>
                <a:latin typeface="Calibri" pitchFamily="34" charset="0"/>
                <a:ea typeface="Calibri" pitchFamily="34" charset="-122"/>
                <a:cs typeface="Calibri" pitchFamily="34" charset="-120"/>
              </a:rPr>
              <a:t>Autonomous within guardrails</a:t>
            </a:r>
            <a:endParaRPr lang="en-US" sz="1100" dirty="0"/>
          </a:p>
        </p:txBody>
      </p:sp>
      <p:sp>
        <p:nvSpPr>
          <p:cNvPr id="27" name="Text 25"/>
          <p:cNvSpPr/>
          <p:nvPr/>
        </p:nvSpPr>
        <p:spPr>
          <a:xfrm>
            <a:off x="5573268" y="2953512"/>
            <a:ext cx="1371600" cy="347472"/>
          </a:xfrm>
          <a:prstGeom prst="rect">
            <a:avLst/>
          </a:prstGeom>
          <a:noFill/>
          <a:ln/>
        </p:spPr>
        <p:txBody>
          <a:bodyPr wrap="square" lIns="0" tIns="0" rIns="0" bIns="0" rtlCol="0" anchor="t"/>
          <a:lstStyle/>
          <a:p>
            <a:pPr indent="0" marL="0">
              <a:buNone/>
            </a:pPr>
            <a:r>
              <a:rPr lang="en-US" sz="900" i="1" dirty="0">
                <a:solidFill>
                  <a:srgbClr val="FFFFFF"/>
                </a:solidFill>
                <a:latin typeface="Calibri" pitchFamily="34" charset="0"/>
                <a:ea typeface="Calibri" pitchFamily="34" charset="-122"/>
                <a:cs typeface="Calibri" pitchFamily="34" charset="-120"/>
              </a:rPr>
              <a:t>Reconciling invoices under a threshold</a:t>
            </a:r>
            <a:endParaRPr lang="en-US" sz="900" dirty="0"/>
          </a:p>
        </p:txBody>
      </p:sp>
      <p:sp>
        <p:nvSpPr>
          <p:cNvPr id="28" name="Text 26"/>
          <p:cNvSpPr/>
          <p:nvPr/>
        </p:nvSpPr>
        <p:spPr>
          <a:xfrm>
            <a:off x="5463540" y="3410712"/>
            <a:ext cx="1554480" cy="164592"/>
          </a:xfrm>
          <a:prstGeom prst="rect">
            <a:avLst/>
          </a:prstGeom>
          <a:noFill/>
          <a:ln/>
        </p:spPr>
        <p:txBody>
          <a:bodyPr wrap="square" lIns="0" tIns="0" rIns="0" bIns="0" rtlCol="0" anchor="t"/>
          <a:lstStyle/>
          <a:p>
            <a:pPr algn="ctr" indent="0" marL="0">
              <a:buNone/>
            </a:pPr>
            <a:r>
              <a:rPr lang="en-US" sz="800" b="1" spc="100" kern="0" dirty="0">
                <a:solidFill>
                  <a:srgbClr val="5A6270"/>
                </a:solidFill>
                <a:latin typeface="Calibri" pitchFamily="34" charset="0"/>
                <a:ea typeface="Calibri" pitchFamily="34" charset="-122"/>
                <a:cs typeface="Calibri" pitchFamily="34" charset="-120"/>
              </a:rPr>
              <a:t>OVERSIGHT</a:t>
            </a:r>
            <a:endParaRPr lang="en-US" sz="800" dirty="0"/>
          </a:p>
        </p:txBody>
      </p:sp>
      <p:sp>
        <p:nvSpPr>
          <p:cNvPr id="29" name="Text 27"/>
          <p:cNvSpPr/>
          <p:nvPr/>
        </p:nvSpPr>
        <p:spPr>
          <a:xfrm>
            <a:off x="5463540" y="3575304"/>
            <a:ext cx="1554480" cy="347472"/>
          </a:xfrm>
          <a:prstGeom prst="rect">
            <a:avLst/>
          </a:prstGeom>
          <a:noFill/>
          <a:ln/>
        </p:spPr>
        <p:txBody>
          <a:bodyPr wrap="square" lIns="0" tIns="0" rIns="0" bIns="0" rtlCol="0" anchor="t"/>
          <a:lstStyle/>
          <a:p>
            <a:pPr algn="ctr" indent="0" marL="0">
              <a:buNone/>
            </a:pPr>
            <a:r>
              <a:rPr lang="en-US" sz="950" dirty="0">
                <a:solidFill>
                  <a:srgbClr val="1E2733"/>
                </a:solidFill>
                <a:latin typeface="Calibri" pitchFamily="34" charset="0"/>
                <a:ea typeface="Calibri" pitchFamily="34" charset="-122"/>
                <a:cs typeface="Calibri" pitchFamily="34" charset="-120"/>
              </a:rPr>
              <a:t>Exception handling; runtime controls</a:t>
            </a:r>
            <a:endParaRPr lang="en-US" sz="950" dirty="0"/>
          </a:p>
        </p:txBody>
      </p:sp>
      <p:sp>
        <p:nvSpPr>
          <p:cNvPr id="30" name="Shape 28"/>
          <p:cNvSpPr/>
          <p:nvPr/>
        </p:nvSpPr>
        <p:spPr>
          <a:xfrm>
            <a:off x="7132320" y="1371600"/>
            <a:ext cx="1554480" cy="1965960"/>
          </a:xfrm>
          <a:prstGeom prst="rect">
            <a:avLst/>
          </a:prstGeom>
          <a:solidFill>
            <a:srgbClr val="1F3A5F"/>
          </a:solidFill>
          <a:ln w="12700">
            <a:solidFill>
              <a:srgbClr val="1F3A5F"/>
            </a:solidFill>
            <a:prstDash val="solid"/>
          </a:ln>
        </p:spPr>
      </p:sp>
      <p:sp>
        <p:nvSpPr>
          <p:cNvPr id="31" name="Text 29"/>
          <p:cNvSpPr/>
          <p:nvPr/>
        </p:nvSpPr>
        <p:spPr>
          <a:xfrm>
            <a:off x="7242048" y="1444752"/>
            <a:ext cx="548640" cy="347472"/>
          </a:xfrm>
          <a:prstGeom prst="rect">
            <a:avLst/>
          </a:prstGeom>
          <a:noFill/>
          <a:ln/>
        </p:spPr>
        <p:txBody>
          <a:bodyPr wrap="square" lIns="0" tIns="0" rIns="0" bIns="0" rtlCol="0" anchor="t"/>
          <a:lstStyle/>
          <a:p>
            <a:pPr indent="0" marL="0">
              <a:buNone/>
            </a:pPr>
            <a:r>
              <a:rPr lang="en-US" sz="1800" b="1" dirty="0">
                <a:solidFill>
                  <a:srgbClr val="F2A33A"/>
                </a:solidFill>
                <a:latin typeface="Calibri" pitchFamily="34" charset="0"/>
                <a:ea typeface="Calibri" pitchFamily="34" charset="-122"/>
                <a:cs typeface="Calibri" pitchFamily="34" charset="-120"/>
              </a:rPr>
              <a:t>L4</a:t>
            </a:r>
            <a:endParaRPr lang="en-US" sz="1800" dirty="0"/>
          </a:p>
        </p:txBody>
      </p:sp>
      <p:sp>
        <p:nvSpPr>
          <p:cNvPr id="32" name="Text 30"/>
          <p:cNvSpPr/>
          <p:nvPr/>
        </p:nvSpPr>
        <p:spPr>
          <a:xfrm>
            <a:off x="7242048" y="1783080"/>
            <a:ext cx="1371600" cy="384048"/>
          </a:xfrm>
          <a:prstGeom prst="rect">
            <a:avLst/>
          </a:prstGeom>
          <a:noFill/>
          <a:ln/>
        </p:spPr>
        <p:txBody>
          <a:bodyPr wrap="square" lIns="0" tIns="0" rIns="0" bIns="0" rtlCol="0" anchor="t"/>
          <a:lstStyle/>
          <a:p>
            <a:pPr indent="0" marL="0">
              <a:buNone/>
            </a:pPr>
            <a:r>
              <a:rPr lang="en-US" sz="1100" b="1" dirty="0">
                <a:solidFill>
                  <a:srgbClr val="FFFFFF"/>
                </a:solidFill>
                <a:latin typeface="Calibri" pitchFamily="34" charset="0"/>
                <a:ea typeface="Calibri" pitchFamily="34" charset="-122"/>
                <a:cs typeface="Calibri" pitchFamily="34" charset="-120"/>
              </a:rPr>
              <a:t>Multi-agent autonomy</a:t>
            </a:r>
            <a:endParaRPr lang="en-US" sz="1100" dirty="0"/>
          </a:p>
        </p:txBody>
      </p:sp>
      <p:sp>
        <p:nvSpPr>
          <p:cNvPr id="33" name="Text 31"/>
          <p:cNvSpPr/>
          <p:nvPr/>
        </p:nvSpPr>
        <p:spPr>
          <a:xfrm>
            <a:off x="7242048" y="2953512"/>
            <a:ext cx="1371600" cy="347472"/>
          </a:xfrm>
          <a:prstGeom prst="rect">
            <a:avLst/>
          </a:prstGeom>
          <a:noFill/>
          <a:ln/>
        </p:spPr>
        <p:txBody>
          <a:bodyPr wrap="square" lIns="0" tIns="0" rIns="0" bIns="0" rtlCol="0" anchor="t"/>
          <a:lstStyle/>
          <a:p>
            <a:pPr indent="0" marL="0">
              <a:buNone/>
            </a:pPr>
            <a:r>
              <a:rPr lang="en-US" sz="900" i="1" dirty="0">
                <a:solidFill>
                  <a:srgbClr val="FFFFFF"/>
                </a:solidFill>
                <a:latin typeface="Calibri" pitchFamily="34" charset="0"/>
                <a:ea typeface="Calibri" pitchFamily="34" charset="-122"/>
                <a:cs typeface="Calibri" pitchFamily="34" charset="-120"/>
              </a:rPr>
              <a:t>Supply-chain replanning across functions</a:t>
            </a:r>
            <a:endParaRPr lang="en-US" sz="900" dirty="0"/>
          </a:p>
        </p:txBody>
      </p:sp>
      <p:sp>
        <p:nvSpPr>
          <p:cNvPr id="34" name="Text 32"/>
          <p:cNvSpPr/>
          <p:nvPr/>
        </p:nvSpPr>
        <p:spPr>
          <a:xfrm>
            <a:off x="7132320" y="3410712"/>
            <a:ext cx="1554480" cy="164592"/>
          </a:xfrm>
          <a:prstGeom prst="rect">
            <a:avLst/>
          </a:prstGeom>
          <a:noFill/>
          <a:ln/>
        </p:spPr>
        <p:txBody>
          <a:bodyPr wrap="square" lIns="0" tIns="0" rIns="0" bIns="0" rtlCol="0" anchor="t"/>
          <a:lstStyle/>
          <a:p>
            <a:pPr algn="ctr" indent="0" marL="0">
              <a:buNone/>
            </a:pPr>
            <a:r>
              <a:rPr lang="en-US" sz="800" b="1" spc="100" kern="0" dirty="0">
                <a:solidFill>
                  <a:srgbClr val="5A6270"/>
                </a:solidFill>
                <a:latin typeface="Calibri" pitchFamily="34" charset="0"/>
                <a:ea typeface="Calibri" pitchFamily="34" charset="-122"/>
                <a:cs typeface="Calibri" pitchFamily="34" charset="-120"/>
              </a:rPr>
              <a:t>OVERSIGHT</a:t>
            </a:r>
            <a:endParaRPr lang="en-US" sz="800" dirty="0"/>
          </a:p>
        </p:txBody>
      </p:sp>
      <p:sp>
        <p:nvSpPr>
          <p:cNvPr id="35" name="Text 33"/>
          <p:cNvSpPr/>
          <p:nvPr/>
        </p:nvSpPr>
        <p:spPr>
          <a:xfrm>
            <a:off x="7132320" y="3575304"/>
            <a:ext cx="1554480" cy="347472"/>
          </a:xfrm>
          <a:prstGeom prst="rect">
            <a:avLst/>
          </a:prstGeom>
          <a:noFill/>
          <a:ln/>
        </p:spPr>
        <p:txBody>
          <a:bodyPr wrap="square" lIns="0" tIns="0" rIns="0" bIns="0" rtlCol="0" anchor="t"/>
          <a:lstStyle/>
          <a:p>
            <a:pPr algn="ctr" indent="0" marL="0">
              <a:buNone/>
            </a:pPr>
            <a:r>
              <a:rPr lang="en-US" sz="950" dirty="0">
                <a:solidFill>
                  <a:srgbClr val="1E2733"/>
                </a:solidFill>
                <a:latin typeface="Calibri" pitchFamily="34" charset="0"/>
                <a:ea typeface="Calibri" pitchFamily="34" charset="-122"/>
                <a:cs typeface="Calibri" pitchFamily="34" charset="-120"/>
              </a:rPr>
              <a:t>Goal setting; continuous assurance</a:t>
            </a:r>
            <a:endParaRPr lang="en-US" sz="950" dirty="0"/>
          </a:p>
        </p:txBody>
      </p:sp>
      <p:sp>
        <p:nvSpPr>
          <p:cNvPr id="36" name="Shape 34"/>
          <p:cNvSpPr/>
          <p:nvPr/>
        </p:nvSpPr>
        <p:spPr>
          <a:xfrm>
            <a:off x="457200" y="4005072"/>
            <a:ext cx="8229600" cy="594360"/>
          </a:xfrm>
          <a:prstGeom prst="rect">
            <a:avLst/>
          </a:prstGeom>
          <a:solidFill>
            <a:srgbClr val="F2F5F9"/>
          </a:solidFill>
          <a:ln w="12700">
            <a:solidFill>
              <a:srgbClr val="F2F5F9"/>
            </a:solidFill>
            <a:prstDash val="solid"/>
          </a:ln>
        </p:spPr>
      </p:sp>
      <p:sp>
        <p:nvSpPr>
          <p:cNvPr id="37" name="Shape 35"/>
          <p:cNvSpPr/>
          <p:nvPr/>
        </p:nvSpPr>
        <p:spPr>
          <a:xfrm>
            <a:off x="457200" y="4005072"/>
            <a:ext cx="64008" cy="594360"/>
          </a:xfrm>
          <a:prstGeom prst="rect">
            <a:avLst/>
          </a:prstGeom>
          <a:solidFill>
            <a:srgbClr val="F2A33A"/>
          </a:solidFill>
          <a:ln w="12700">
            <a:solidFill>
              <a:srgbClr val="F2A33A"/>
            </a:solidFill>
            <a:prstDash val="solid"/>
          </a:ln>
        </p:spPr>
      </p:sp>
      <p:sp>
        <p:nvSpPr>
          <p:cNvPr id="38" name="Text 36"/>
          <p:cNvSpPr/>
          <p:nvPr/>
        </p:nvSpPr>
        <p:spPr>
          <a:xfrm>
            <a:off x="658368" y="4041648"/>
            <a:ext cx="7909560" cy="530352"/>
          </a:xfrm>
          <a:prstGeom prst="rect">
            <a:avLst/>
          </a:prstGeom>
          <a:noFill/>
          <a:ln/>
        </p:spPr>
        <p:txBody>
          <a:bodyPr wrap="square" lIns="0" tIns="0" rIns="0" bIns="0" rtlCol="0" anchor="ctr"/>
          <a:lstStyle/>
          <a:p>
            <a:pPr indent="0" marL="0">
              <a:buNone/>
            </a:pPr>
            <a:r>
              <a:rPr lang="en-US" sz="1100" b="1" dirty="0">
                <a:solidFill>
                  <a:srgbClr val="1F3A5F"/>
                </a:solidFill>
                <a:latin typeface="Calibri" pitchFamily="34" charset="0"/>
                <a:ea typeface="Calibri" pitchFamily="34" charset="-122"/>
                <a:cs typeface="Calibri" pitchFamily="34" charset="-120"/>
              </a:rPr>
              <a:t>Gartner: </a:t>
            </a:r>
            <a:pPr indent="0" marL="0">
              <a:buNone/>
            </a:pPr>
            <a:r>
              <a:rPr lang="en-US" sz="1100" dirty="0">
                <a:solidFill>
                  <a:srgbClr val="1E2733"/>
                </a:solidFill>
                <a:latin typeface="Calibri" pitchFamily="34" charset="0"/>
                <a:ea typeface="Calibri" pitchFamily="34" charset="-122"/>
                <a:cs typeface="Calibri" pitchFamily="34" charset="-120"/>
              </a:rPr>
              <a:t>agent success hinges on reliability, not autonomy. Grant the least autonomy that delivers the outcome, and move up a level only when evaluation shows the agent is reliable at the current one.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05  ·  AGENTIC AI, SECURITY AND OPERATIONS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The agent control plane</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15 / 20</a:t>
            </a:r>
            <a:endParaRPr lang="en-US" sz="900" dirty="0"/>
          </a:p>
        </p:txBody>
      </p:sp>
      <p:sp>
        <p:nvSpPr>
          <p:cNvPr id="6" name="Shape 4"/>
          <p:cNvSpPr/>
          <p:nvPr/>
        </p:nvSpPr>
        <p:spPr>
          <a:xfrm>
            <a:off x="457200" y="1280160"/>
            <a:ext cx="1954530" cy="1261872"/>
          </a:xfrm>
          <a:prstGeom prst="rect">
            <a:avLst/>
          </a:prstGeom>
          <a:solidFill>
            <a:srgbClr val="F2F5F9"/>
          </a:solidFill>
          <a:ln w="12700">
            <a:solidFill>
              <a:srgbClr val="F2F5F9"/>
            </a:solidFill>
            <a:prstDash val="solid"/>
          </a:ln>
        </p:spPr>
      </p:sp>
      <p:sp>
        <p:nvSpPr>
          <p:cNvPr id="7" name="Shape 5"/>
          <p:cNvSpPr/>
          <p:nvPr/>
        </p:nvSpPr>
        <p:spPr>
          <a:xfrm>
            <a:off x="457200" y="1280160"/>
            <a:ext cx="64008" cy="1261872"/>
          </a:xfrm>
          <a:prstGeom prst="rect">
            <a:avLst/>
          </a:prstGeom>
          <a:solidFill>
            <a:srgbClr val="0F8B7D"/>
          </a:solidFill>
          <a:ln w="12700">
            <a:solidFill>
              <a:srgbClr val="0F8B7D"/>
            </a:solidFill>
            <a:prstDash val="solid"/>
          </a:ln>
        </p:spPr>
      </p:sp>
      <p:sp>
        <p:nvSpPr>
          <p:cNvPr id="8" name="Shape 6"/>
          <p:cNvSpPr/>
          <p:nvPr/>
        </p:nvSpPr>
        <p:spPr>
          <a:xfrm>
            <a:off x="640080" y="1444752"/>
            <a:ext cx="411480" cy="411480"/>
          </a:xfrm>
          <a:prstGeom prst="ellipse">
            <a:avLst/>
          </a:prstGeom>
          <a:solidFill>
            <a:srgbClr val="0F8B7D"/>
          </a:solidFill>
          <a:ln w="12700">
            <a:solidFill>
              <a:srgbClr val="0F8B7D"/>
            </a:solidFill>
            <a:prstDash val="solid"/>
          </a:ln>
        </p:spPr>
      </p:sp>
      <p:pic>
        <p:nvPicPr>
          <p:cNvPr id="9" name="Image 0" descr="artifacts/.metadata/Unified_AI_Adoption_Workshop.pptx/icons/i17.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42950" y="1547622"/>
            <a:ext cx="205740" cy="205740"/>
          </a:xfrm>
          <a:prstGeom prst="rect">
            <a:avLst/>
          </a:prstGeom>
        </p:spPr>
      </p:pic>
      <p:sp>
        <p:nvSpPr>
          <p:cNvPr id="10" name="Text 7"/>
          <p:cNvSpPr/>
          <p:nvPr/>
        </p:nvSpPr>
        <p:spPr>
          <a:xfrm>
            <a:off x="1143000" y="1499616"/>
            <a:ext cx="1177290" cy="320040"/>
          </a:xfrm>
          <a:prstGeom prst="rect">
            <a:avLst/>
          </a:prstGeom>
          <a:noFill/>
          <a:ln/>
        </p:spPr>
        <p:txBody>
          <a:bodyPr wrap="square" lIns="0" tIns="0" rIns="0" bIns="0" rtlCol="0" anchor="ctr"/>
          <a:lstStyle/>
          <a:p>
            <a:pPr indent="0" marL="0">
              <a:buNone/>
            </a:pPr>
            <a:r>
              <a:rPr lang="en-US" sz="1250" b="1" dirty="0">
                <a:solidFill>
                  <a:srgbClr val="1F3A5F"/>
                </a:solidFill>
                <a:latin typeface="Calibri" pitchFamily="34" charset="0"/>
                <a:ea typeface="Calibri" pitchFamily="34" charset="-122"/>
                <a:cs typeface="Calibri" pitchFamily="34" charset="-120"/>
              </a:rPr>
              <a:t>Agent identity</a:t>
            </a:r>
            <a:endParaRPr lang="en-US" sz="1250" dirty="0"/>
          </a:p>
        </p:txBody>
      </p:sp>
      <p:sp>
        <p:nvSpPr>
          <p:cNvPr id="11" name="Text 8"/>
          <p:cNvSpPr/>
          <p:nvPr/>
        </p:nvSpPr>
        <p:spPr>
          <a:xfrm>
            <a:off x="640080" y="1938528"/>
            <a:ext cx="1680210" cy="54864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Its own identity, distinct from users, so every action is attributable</a:t>
            </a:r>
            <a:endParaRPr lang="en-US" sz="1000" dirty="0"/>
          </a:p>
        </p:txBody>
      </p:sp>
      <p:sp>
        <p:nvSpPr>
          <p:cNvPr id="12" name="Shape 9"/>
          <p:cNvSpPr/>
          <p:nvPr/>
        </p:nvSpPr>
        <p:spPr>
          <a:xfrm>
            <a:off x="2548890" y="1280160"/>
            <a:ext cx="1954530" cy="1261872"/>
          </a:xfrm>
          <a:prstGeom prst="rect">
            <a:avLst/>
          </a:prstGeom>
          <a:solidFill>
            <a:srgbClr val="F2F5F9"/>
          </a:solidFill>
          <a:ln w="12700">
            <a:solidFill>
              <a:srgbClr val="F2F5F9"/>
            </a:solidFill>
            <a:prstDash val="solid"/>
          </a:ln>
        </p:spPr>
      </p:sp>
      <p:sp>
        <p:nvSpPr>
          <p:cNvPr id="13" name="Shape 10"/>
          <p:cNvSpPr/>
          <p:nvPr/>
        </p:nvSpPr>
        <p:spPr>
          <a:xfrm>
            <a:off x="2548890" y="1280160"/>
            <a:ext cx="64008" cy="1261872"/>
          </a:xfrm>
          <a:prstGeom prst="rect">
            <a:avLst/>
          </a:prstGeom>
          <a:solidFill>
            <a:srgbClr val="0F8B7D"/>
          </a:solidFill>
          <a:ln w="12700">
            <a:solidFill>
              <a:srgbClr val="0F8B7D"/>
            </a:solidFill>
            <a:prstDash val="solid"/>
          </a:ln>
        </p:spPr>
      </p:sp>
      <p:sp>
        <p:nvSpPr>
          <p:cNvPr id="14" name="Shape 11"/>
          <p:cNvSpPr/>
          <p:nvPr/>
        </p:nvSpPr>
        <p:spPr>
          <a:xfrm>
            <a:off x="2731770" y="1444752"/>
            <a:ext cx="411480" cy="411480"/>
          </a:xfrm>
          <a:prstGeom prst="ellipse">
            <a:avLst/>
          </a:prstGeom>
          <a:solidFill>
            <a:srgbClr val="0F8B7D"/>
          </a:solidFill>
          <a:ln w="12700">
            <a:solidFill>
              <a:srgbClr val="0F8B7D"/>
            </a:solidFill>
            <a:prstDash val="solid"/>
          </a:ln>
        </p:spPr>
      </p:sp>
      <p:pic>
        <p:nvPicPr>
          <p:cNvPr id="15" name="Image 1" descr="artifacts/.metadata/Unified_AI_Adoption_Workshop.pptx/icons/i18.sv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34640" y="1547622"/>
            <a:ext cx="205740" cy="205740"/>
          </a:xfrm>
          <a:prstGeom prst="rect">
            <a:avLst/>
          </a:prstGeom>
        </p:spPr>
      </p:pic>
      <p:sp>
        <p:nvSpPr>
          <p:cNvPr id="16" name="Text 12"/>
          <p:cNvSpPr/>
          <p:nvPr/>
        </p:nvSpPr>
        <p:spPr>
          <a:xfrm>
            <a:off x="3234690" y="1499616"/>
            <a:ext cx="1177290" cy="320040"/>
          </a:xfrm>
          <a:prstGeom prst="rect">
            <a:avLst/>
          </a:prstGeom>
          <a:noFill/>
          <a:ln/>
        </p:spPr>
        <p:txBody>
          <a:bodyPr wrap="square" lIns="0" tIns="0" rIns="0" bIns="0" rtlCol="0" anchor="ctr"/>
          <a:lstStyle/>
          <a:p>
            <a:pPr indent="0" marL="0">
              <a:buNone/>
            </a:pPr>
            <a:r>
              <a:rPr lang="en-US" sz="1250" b="1" dirty="0">
                <a:solidFill>
                  <a:srgbClr val="1F3A5F"/>
                </a:solidFill>
                <a:latin typeface="Calibri" pitchFamily="34" charset="0"/>
                <a:ea typeface="Calibri" pitchFamily="34" charset="-122"/>
                <a:cs typeface="Calibri" pitchFamily="34" charset="-120"/>
              </a:rPr>
              <a:t>Scoped permissions</a:t>
            </a:r>
            <a:endParaRPr lang="en-US" sz="1250" dirty="0"/>
          </a:p>
        </p:txBody>
      </p:sp>
      <p:sp>
        <p:nvSpPr>
          <p:cNvPr id="17" name="Text 13"/>
          <p:cNvSpPr/>
          <p:nvPr/>
        </p:nvSpPr>
        <p:spPr>
          <a:xfrm>
            <a:off x="2731770" y="1938528"/>
            <a:ext cx="1680210" cy="54864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Least privilege; act only within the user’s entitlements</a:t>
            </a:r>
            <a:endParaRPr lang="en-US" sz="1000" dirty="0"/>
          </a:p>
        </p:txBody>
      </p:sp>
      <p:sp>
        <p:nvSpPr>
          <p:cNvPr id="18" name="Shape 14"/>
          <p:cNvSpPr/>
          <p:nvPr/>
        </p:nvSpPr>
        <p:spPr>
          <a:xfrm>
            <a:off x="4640580" y="1280160"/>
            <a:ext cx="1954530" cy="1261872"/>
          </a:xfrm>
          <a:prstGeom prst="rect">
            <a:avLst/>
          </a:prstGeom>
          <a:solidFill>
            <a:srgbClr val="F2F5F9"/>
          </a:solidFill>
          <a:ln w="12700">
            <a:solidFill>
              <a:srgbClr val="F2F5F9"/>
            </a:solidFill>
            <a:prstDash val="solid"/>
          </a:ln>
        </p:spPr>
      </p:sp>
      <p:sp>
        <p:nvSpPr>
          <p:cNvPr id="19" name="Shape 15"/>
          <p:cNvSpPr/>
          <p:nvPr/>
        </p:nvSpPr>
        <p:spPr>
          <a:xfrm>
            <a:off x="4640580" y="1280160"/>
            <a:ext cx="64008" cy="1261872"/>
          </a:xfrm>
          <a:prstGeom prst="rect">
            <a:avLst/>
          </a:prstGeom>
          <a:solidFill>
            <a:srgbClr val="0F8B7D"/>
          </a:solidFill>
          <a:ln w="12700">
            <a:solidFill>
              <a:srgbClr val="0F8B7D"/>
            </a:solidFill>
            <a:prstDash val="solid"/>
          </a:ln>
        </p:spPr>
      </p:sp>
      <p:sp>
        <p:nvSpPr>
          <p:cNvPr id="20" name="Shape 16"/>
          <p:cNvSpPr/>
          <p:nvPr/>
        </p:nvSpPr>
        <p:spPr>
          <a:xfrm>
            <a:off x="4823460" y="1444752"/>
            <a:ext cx="411480" cy="411480"/>
          </a:xfrm>
          <a:prstGeom prst="ellipse">
            <a:avLst/>
          </a:prstGeom>
          <a:solidFill>
            <a:srgbClr val="0F8B7D"/>
          </a:solidFill>
          <a:ln w="12700">
            <a:solidFill>
              <a:srgbClr val="0F8B7D"/>
            </a:solidFill>
            <a:prstDash val="solid"/>
          </a:ln>
        </p:spPr>
      </p:sp>
      <p:pic>
        <p:nvPicPr>
          <p:cNvPr id="21" name="Image 2" descr="artifacts/.metadata/Unified_AI_Adoption_Workshop.pptx/icons/i19.sv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26330" y="1547622"/>
            <a:ext cx="205740" cy="205740"/>
          </a:xfrm>
          <a:prstGeom prst="rect">
            <a:avLst/>
          </a:prstGeom>
        </p:spPr>
      </p:pic>
      <p:sp>
        <p:nvSpPr>
          <p:cNvPr id="22" name="Text 17"/>
          <p:cNvSpPr/>
          <p:nvPr/>
        </p:nvSpPr>
        <p:spPr>
          <a:xfrm>
            <a:off x="5326380" y="1499616"/>
            <a:ext cx="1177290" cy="320040"/>
          </a:xfrm>
          <a:prstGeom prst="rect">
            <a:avLst/>
          </a:prstGeom>
          <a:noFill/>
          <a:ln/>
        </p:spPr>
        <p:txBody>
          <a:bodyPr wrap="square" lIns="0" tIns="0" rIns="0" bIns="0" rtlCol="0" anchor="ctr"/>
          <a:lstStyle/>
          <a:p>
            <a:pPr indent="0" marL="0">
              <a:buNone/>
            </a:pPr>
            <a:r>
              <a:rPr lang="en-US" sz="1250" b="1" dirty="0">
                <a:solidFill>
                  <a:srgbClr val="1F3A5F"/>
                </a:solidFill>
                <a:latin typeface="Calibri" pitchFamily="34" charset="0"/>
                <a:ea typeface="Calibri" pitchFamily="34" charset="-122"/>
                <a:cs typeface="Calibri" pitchFamily="34" charset="-120"/>
              </a:rPr>
              <a:t>Policy enforcement</a:t>
            </a:r>
            <a:endParaRPr lang="en-US" sz="1250" dirty="0"/>
          </a:p>
        </p:txBody>
      </p:sp>
      <p:sp>
        <p:nvSpPr>
          <p:cNvPr id="23" name="Text 18"/>
          <p:cNvSpPr/>
          <p:nvPr/>
        </p:nvSpPr>
        <p:spPr>
          <a:xfrm>
            <a:off x="4823460" y="1938528"/>
            <a:ext cx="1680210" cy="54864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Rules checked at runtime before tool calls run</a:t>
            </a:r>
            <a:endParaRPr lang="en-US" sz="1000" dirty="0"/>
          </a:p>
        </p:txBody>
      </p:sp>
      <p:sp>
        <p:nvSpPr>
          <p:cNvPr id="24" name="Shape 19"/>
          <p:cNvSpPr/>
          <p:nvPr/>
        </p:nvSpPr>
        <p:spPr>
          <a:xfrm>
            <a:off x="6732270" y="1280160"/>
            <a:ext cx="1954530" cy="1261872"/>
          </a:xfrm>
          <a:prstGeom prst="rect">
            <a:avLst/>
          </a:prstGeom>
          <a:solidFill>
            <a:srgbClr val="F2F5F9"/>
          </a:solidFill>
          <a:ln w="12700">
            <a:solidFill>
              <a:srgbClr val="F2F5F9"/>
            </a:solidFill>
            <a:prstDash val="solid"/>
          </a:ln>
        </p:spPr>
      </p:sp>
      <p:sp>
        <p:nvSpPr>
          <p:cNvPr id="25" name="Shape 20"/>
          <p:cNvSpPr/>
          <p:nvPr/>
        </p:nvSpPr>
        <p:spPr>
          <a:xfrm>
            <a:off x="6732270" y="1280160"/>
            <a:ext cx="64008" cy="1261872"/>
          </a:xfrm>
          <a:prstGeom prst="rect">
            <a:avLst/>
          </a:prstGeom>
          <a:solidFill>
            <a:srgbClr val="0F8B7D"/>
          </a:solidFill>
          <a:ln w="12700">
            <a:solidFill>
              <a:srgbClr val="0F8B7D"/>
            </a:solidFill>
            <a:prstDash val="solid"/>
          </a:ln>
        </p:spPr>
      </p:sp>
      <p:sp>
        <p:nvSpPr>
          <p:cNvPr id="26" name="Shape 21"/>
          <p:cNvSpPr/>
          <p:nvPr/>
        </p:nvSpPr>
        <p:spPr>
          <a:xfrm>
            <a:off x="6915150" y="1444752"/>
            <a:ext cx="411480" cy="411480"/>
          </a:xfrm>
          <a:prstGeom prst="ellipse">
            <a:avLst/>
          </a:prstGeom>
          <a:solidFill>
            <a:srgbClr val="0F8B7D"/>
          </a:solidFill>
          <a:ln w="12700">
            <a:solidFill>
              <a:srgbClr val="0F8B7D"/>
            </a:solidFill>
            <a:prstDash val="solid"/>
          </a:ln>
        </p:spPr>
      </p:sp>
      <p:pic>
        <p:nvPicPr>
          <p:cNvPr id="27" name="Image 3" descr="artifacts/.metadata/Unified_AI_Adoption_Workshop.pptx/icons/i20.sv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18020" y="1547622"/>
            <a:ext cx="205740" cy="205740"/>
          </a:xfrm>
          <a:prstGeom prst="rect">
            <a:avLst/>
          </a:prstGeom>
        </p:spPr>
      </p:pic>
      <p:sp>
        <p:nvSpPr>
          <p:cNvPr id="28" name="Text 22"/>
          <p:cNvSpPr/>
          <p:nvPr/>
        </p:nvSpPr>
        <p:spPr>
          <a:xfrm>
            <a:off x="7418070" y="1499616"/>
            <a:ext cx="1177290" cy="320040"/>
          </a:xfrm>
          <a:prstGeom prst="rect">
            <a:avLst/>
          </a:prstGeom>
          <a:noFill/>
          <a:ln/>
        </p:spPr>
        <p:txBody>
          <a:bodyPr wrap="square" lIns="0" tIns="0" rIns="0" bIns="0" rtlCol="0" anchor="ctr"/>
          <a:lstStyle/>
          <a:p>
            <a:pPr indent="0" marL="0">
              <a:buNone/>
            </a:pPr>
            <a:r>
              <a:rPr lang="en-US" sz="1250" b="1" dirty="0">
                <a:solidFill>
                  <a:srgbClr val="1F3A5F"/>
                </a:solidFill>
                <a:latin typeface="Calibri" pitchFamily="34" charset="0"/>
                <a:ea typeface="Calibri" pitchFamily="34" charset="-122"/>
                <a:cs typeface="Calibri" pitchFamily="34" charset="-120"/>
              </a:rPr>
              <a:t>Approval gates</a:t>
            </a:r>
            <a:endParaRPr lang="en-US" sz="1250" dirty="0"/>
          </a:p>
        </p:txBody>
      </p:sp>
      <p:sp>
        <p:nvSpPr>
          <p:cNvPr id="29" name="Text 23"/>
          <p:cNvSpPr/>
          <p:nvPr/>
        </p:nvSpPr>
        <p:spPr>
          <a:xfrm>
            <a:off x="6915150" y="1938528"/>
            <a:ext cx="1680210" cy="54864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Human approval for irreversible or high-value actions</a:t>
            </a:r>
            <a:endParaRPr lang="en-US" sz="1000" dirty="0"/>
          </a:p>
        </p:txBody>
      </p:sp>
      <p:sp>
        <p:nvSpPr>
          <p:cNvPr id="30" name="Shape 24"/>
          <p:cNvSpPr/>
          <p:nvPr/>
        </p:nvSpPr>
        <p:spPr>
          <a:xfrm>
            <a:off x="457200" y="2660904"/>
            <a:ext cx="1954530" cy="1261872"/>
          </a:xfrm>
          <a:prstGeom prst="rect">
            <a:avLst/>
          </a:prstGeom>
          <a:solidFill>
            <a:srgbClr val="F2F5F9"/>
          </a:solidFill>
          <a:ln w="12700">
            <a:solidFill>
              <a:srgbClr val="F2F5F9"/>
            </a:solidFill>
            <a:prstDash val="solid"/>
          </a:ln>
        </p:spPr>
      </p:sp>
      <p:sp>
        <p:nvSpPr>
          <p:cNvPr id="31" name="Shape 25"/>
          <p:cNvSpPr/>
          <p:nvPr/>
        </p:nvSpPr>
        <p:spPr>
          <a:xfrm>
            <a:off x="457200" y="2660904"/>
            <a:ext cx="64008" cy="1261872"/>
          </a:xfrm>
          <a:prstGeom prst="rect">
            <a:avLst/>
          </a:prstGeom>
          <a:solidFill>
            <a:srgbClr val="1F3A5F"/>
          </a:solidFill>
          <a:ln w="12700">
            <a:solidFill>
              <a:srgbClr val="1F3A5F"/>
            </a:solidFill>
            <a:prstDash val="solid"/>
          </a:ln>
        </p:spPr>
      </p:sp>
      <p:sp>
        <p:nvSpPr>
          <p:cNvPr id="32" name="Shape 26"/>
          <p:cNvSpPr/>
          <p:nvPr/>
        </p:nvSpPr>
        <p:spPr>
          <a:xfrm>
            <a:off x="640080" y="2825496"/>
            <a:ext cx="411480" cy="411480"/>
          </a:xfrm>
          <a:prstGeom prst="ellipse">
            <a:avLst/>
          </a:prstGeom>
          <a:solidFill>
            <a:srgbClr val="1F3A5F"/>
          </a:solidFill>
          <a:ln w="12700">
            <a:solidFill>
              <a:srgbClr val="1F3A5F"/>
            </a:solidFill>
            <a:prstDash val="solid"/>
          </a:ln>
        </p:spPr>
      </p:sp>
      <p:pic>
        <p:nvPicPr>
          <p:cNvPr id="33" name="Image 4" descr="artifacts/.metadata/Unified_AI_Adoption_Workshop.pptx/icons/i21.sv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2950" y="2928366"/>
            <a:ext cx="205740" cy="205740"/>
          </a:xfrm>
          <a:prstGeom prst="rect">
            <a:avLst/>
          </a:prstGeom>
        </p:spPr>
      </p:pic>
      <p:sp>
        <p:nvSpPr>
          <p:cNvPr id="34" name="Text 27"/>
          <p:cNvSpPr/>
          <p:nvPr/>
        </p:nvSpPr>
        <p:spPr>
          <a:xfrm>
            <a:off x="1143000" y="2880360"/>
            <a:ext cx="1177290" cy="320040"/>
          </a:xfrm>
          <a:prstGeom prst="rect">
            <a:avLst/>
          </a:prstGeom>
          <a:noFill/>
          <a:ln/>
        </p:spPr>
        <p:txBody>
          <a:bodyPr wrap="square" lIns="0" tIns="0" rIns="0" bIns="0" rtlCol="0" anchor="ctr"/>
          <a:lstStyle/>
          <a:p>
            <a:pPr indent="0" marL="0">
              <a:buNone/>
            </a:pPr>
            <a:r>
              <a:rPr lang="en-US" sz="1250" b="1" dirty="0">
                <a:solidFill>
                  <a:srgbClr val="1F3A5F"/>
                </a:solidFill>
                <a:latin typeface="Calibri" pitchFamily="34" charset="0"/>
                <a:ea typeface="Calibri" pitchFamily="34" charset="-122"/>
                <a:cs typeface="Calibri" pitchFamily="34" charset="-120"/>
              </a:rPr>
              <a:t>Budgets and limits</a:t>
            </a:r>
            <a:endParaRPr lang="en-US" sz="1250" dirty="0"/>
          </a:p>
        </p:txBody>
      </p:sp>
      <p:sp>
        <p:nvSpPr>
          <p:cNvPr id="35" name="Text 28"/>
          <p:cNvSpPr/>
          <p:nvPr/>
        </p:nvSpPr>
        <p:spPr>
          <a:xfrm>
            <a:off x="640080" y="3319272"/>
            <a:ext cx="1680210" cy="54864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Caps on steps, tool calls, tokens and spend per task</a:t>
            </a:r>
            <a:endParaRPr lang="en-US" sz="1000" dirty="0"/>
          </a:p>
        </p:txBody>
      </p:sp>
      <p:sp>
        <p:nvSpPr>
          <p:cNvPr id="36" name="Shape 29"/>
          <p:cNvSpPr/>
          <p:nvPr/>
        </p:nvSpPr>
        <p:spPr>
          <a:xfrm>
            <a:off x="2548890" y="2660904"/>
            <a:ext cx="1954530" cy="1261872"/>
          </a:xfrm>
          <a:prstGeom prst="rect">
            <a:avLst/>
          </a:prstGeom>
          <a:solidFill>
            <a:srgbClr val="F2F5F9"/>
          </a:solidFill>
          <a:ln w="12700">
            <a:solidFill>
              <a:srgbClr val="F2F5F9"/>
            </a:solidFill>
            <a:prstDash val="solid"/>
          </a:ln>
        </p:spPr>
      </p:sp>
      <p:sp>
        <p:nvSpPr>
          <p:cNvPr id="37" name="Shape 30"/>
          <p:cNvSpPr/>
          <p:nvPr/>
        </p:nvSpPr>
        <p:spPr>
          <a:xfrm>
            <a:off x="2548890" y="2660904"/>
            <a:ext cx="64008" cy="1261872"/>
          </a:xfrm>
          <a:prstGeom prst="rect">
            <a:avLst/>
          </a:prstGeom>
          <a:solidFill>
            <a:srgbClr val="1F3A5F"/>
          </a:solidFill>
          <a:ln w="12700">
            <a:solidFill>
              <a:srgbClr val="1F3A5F"/>
            </a:solidFill>
            <a:prstDash val="solid"/>
          </a:ln>
        </p:spPr>
      </p:sp>
      <p:sp>
        <p:nvSpPr>
          <p:cNvPr id="38" name="Shape 31"/>
          <p:cNvSpPr/>
          <p:nvPr/>
        </p:nvSpPr>
        <p:spPr>
          <a:xfrm>
            <a:off x="2731770" y="2825496"/>
            <a:ext cx="411480" cy="411480"/>
          </a:xfrm>
          <a:prstGeom prst="ellipse">
            <a:avLst/>
          </a:prstGeom>
          <a:solidFill>
            <a:srgbClr val="1F3A5F"/>
          </a:solidFill>
          <a:ln w="12700">
            <a:solidFill>
              <a:srgbClr val="1F3A5F"/>
            </a:solidFill>
            <a:prstDash val="solid"/>
          </a:ln>
        </p:spPr>
      </p:sp>
      <p:pic>
        <p:nvPicPr>
          <p:cNvPr id="39" name="Image 5" descr="artifacts/.metadata/Unified_AI_Adoption_Workshop.pptx/icons/i22.sv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834640" y="2928366"/>
            <a:ext cx="205740" cy="205740"/>
          </a:xfrm>
          <a:prstGeom prst="rect">
            <a:avLst/>
          </a:prstGeom>
        </p:spPr>
      </p:pic>
      <p:sp>
        <p:nvSpPr>
          <p:cNvPr id="40" name="Text 32"/>
          <p:cNvSpPr/>
          <p:nvPr/>
        </p:nvSpPr>
        <p:spPr>
          <a:xfrm>
            <a:off x="3234690" y="2880360"/>
            <a:ext cx="1177290" cy="320040"/>
          </a:xfrm>
          <a:prstGeom prst="rect">
            <a:avLst/>
          </a:prstGeom>
          <a:noFill/>
          <a:ln/>
        </p:spPr>
        <p:txBody>
          <a:bodyPr wrap="square" lIns="0" tIns="0" rIns="0" bIns="0" rtlCol="0" anchor="ctr"/>
          <a:lstStyle/>
          <a:p>
            <a:pPr indent="0" marL="0">
              <a:buNone/>
            </a:pPr>
            <a:r>
              <a:rPr lang="en-US" sz="1250" b="1" dirty="0">
                <a:solidFill>
                  <a:srgbClr val="1F3A5F"/>
                </a:solidFill>
                <a:latin typeface="Calibri" pitchFamily="34" charset="0"/>
                <a:ea typeface="Calibri" pitchFamily="34" charset="-122"/>
                <a:cs typeface="Calibri" pitchFamily="34" charset="-120"/>
              </a:rPr>
              <a:t>Kill switch</a:t>
            </a:r>
            <a:endParaRPr lang="en-US" sz="1250" dirty="0"/>
          </a:p>
        </p:txBody>
      </p:sp>
      <p:sp>
        <p:nvSpPr>
          <p:cNvPr id="41" name="Text 33"/>
          <p:cNvSpPr/>
          <p:nvPr/>
        </p:nvSpPr>
        <p:spPr>
          <a:xfrm>
            <a:off x="2731770" y="3319272"/>
            <a:ext cx="1680210" cy="54864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Pause instantly and roll back where possible</a:t>
            </a:r>
            <a:endParaRPr lang="en-US" sz="1000" dirty="0"/>
          </a:p>
        </p:txBody>
      </p:sp>
      <p:sp>
        <p:nvSpPr>
          <p:cNvPr id="42" name="Shape 34"/>
          <p:cNvSpPr/>
          <p:nvPr/>
        </p:nvSpPr>
        <p:spPr>
          <a:xfrm>
            <a:off x="4640580" y="2660904"/>
            <a:ext cx="1954530" cy="1261872"/>
          </a:xfrm>
          <a:prstGeom prst="rect">
            <a:avLst/>
          </a:prstGeom>
          <a:solidFill>
            <a:srgbClr val="F2F5F9"/>
          </a:solidFill>
          <a:ln w="12700">
            <a:solidFill>
              <a:srgbClr val="F2F5F9"/>
            </a:solidFill>
            <a:prstDash val="solid"/>
          </a:ln>
        </p:spPr>
      </p:sp>
      <p:sp>
        <p:nvSpPr>
          <p:cNvPr id="43" name="Shape 35"/>
          <p:cNvSpPr/>
          <p:nvPr/>
        </p:nvSpPr>
        <p:spPr>
          <a:xfrm>
            <a:off x="4640580" y="2660904"/>
            <a:ext cx="64008" cy="1261872"/>
          </a:xfrm>
          <a:prstGeom prst="rect">
            <a:avLst/>
          </a:prstGeom>
          <a:solidFill>
            <a:srgbClr val="1F3A5F"/>
          </a:solidFill>
          <a:ln w="12700">
            <a:solidFill>
              <a:srgbClr val="1F3A5F"/>
            </a:solidFill>
            <a:prstDash val="solid"/>
          </a:ln>
        </p:spPr>
      </p:sp>
      <p:sp>
        <p:nvSpPr>
          <p:cNvPr id="44" name="Shape 36"/>
          <p:cNvSpPr/>
          <p:nvPr/>
        </p:nvSpPr>
        <p:spPr>
          <a:xfrm>
            <a:off x="4823460" y="2825496"/>
            <a:ext cx="411480" cy="411480"/>
          </a:xfrm>
          <a:prstGeom prst="ellipse">
            <a:avLst/>
          </a:prstGeom>
          <a:solidFill>
            <a:srgbClr val="1F3A5F"/>
          </a:solidFill>
          <a:ln w="12700">
            <a:solidFill>
              <a:srgbClr val="1F3A5F"/>
            </a:solidFill>
            <a:prstDash val="solid"/>
          </a:ln>
        </p:spPr>
      </p:sp>
      <p:pic>
        <p:nvPicPr>
          <p:cNvPr id="45" name="Image 6" descr="artifacts/.metadata/Unified_AI_Adoption_Workshop.pptx/icons/i23.sv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926330" y="2928366"/>
            <a:ext cx="205740" cy="205740"/>
          </a:xfrm>
          <a:prstGeom prst="rect">
            <a:avLst/>
          </a:prstGeom>
        </p:spPr>
      </p:pic>
      <p:sp>
        <p:nvSpPr>
          <p:cNvPr id="46" name="Text 37"/>
          <p:cNvSpPr/>
          <p:nvPr/>
        </p:nvSpPr>
        <p:spPr>
          <a:xfrm>
            <a:off x="5326380" y="2880360"/>
            <a:ext cx="1177290" cy="320040"/>
          </a:xfrm>
          <a:prstGeom prst="rect">
            <a:avLst/>
          </a:prstGeom>
          <a:noFill/>
          <a:ln/>
        </p:spPr>
        <p:txBody>
          <a:bodyPr wrap="square" lIns="0" tIns="0" rIns="0" bIns="0" rtlCol="0" anchor="ctr"/>
          <a:lstStyle/>
          <a:p>
            <a:pPr indent="0" marL="0">
              <a:buNone/>
            </a:pPr>
            <a:r>
              <a:rPr lang="en-US" sz="1250" b="1" dirty="0">
                <a:solidFill>
                  <a:srgbClr val="1F3A5F"/>
                </a:solidFill>
                <a:latin typeface="Calibri" pitchFamily="34" charset="0"/>
                <a:ea typeface="Calibri" pitchFamily="34" charset="-122"/>
                <a:cs typeface="Calibri" pitchFamily="34" charset="-120"/>
              </a:rPr>
              <a:t>Audit trail</a:t>
            </a:r>
            <a:endParaRPr lang="en-US" sz="1250" dirty="0"/>
          </a:p>
        </p:txBody>
      </p:sp>
      <p:sp>
        <p:nvSpPr>
          <p:cNvPr id="47" name="Text 38"/>
          <p:cNvSpPr/>
          <p:nvPr/>
        </p:nvSpPr>
        <p:spPr>
          <a:xfrm>
            <a:off x="4823460" y="3319272"/>
            <a:ext cx="1680210" cy="54864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Trace goals, steps, tool calls, inputs, outputs and approvals</a:t>
            </a:r>
            <a:endParaRPr lang="en-US" sz="1000" dirty="0"/>
          </a:p>
        </p:txBody>
      </p:sp>
      <p:sp>
        <p:nvSpPr>
          <p:cNvPr id="48" name="Shape 39"/>
          <p:cNvSpPr/>
          <p:nvPr/>
        </p:nvSpPr>
        <p:spPr>
          <a:xfrm>
            <a:off x="6732270" y="2660904"/>
            <a:ext cx="1954530" cy="1261872"/>
          </a:xfrm>
          <a:prstGeom prst="rect">
            <a:avLst/>
          </a:prstGeom>
          <a:solidFill>
            <a:srgbClr val="F2F5F9"/>
          </a:solidFill>
          <a:ln w="12700">
            <a:solidFill>
              <a:srgbClr val="F2F5F9"/>
            </a:solidFill>
            <a:prstDash val="solid"/>
          </a:ln>
        </p:spPr>
      </p:sp>
      <p:sp>
        <p:nvSpPr>
          <p:cNvPr id="49" name="Shape 40"/>
          <p:cNvSpPr/>
          <p:nvPr/>
        </p:nvSpPr>
        <p:spPr>
          <a:xfrm>
            <a:off x="6732270" y="2660904"/>
            <a:ext cx="64008" cy="1261872"/>
          </a:xfrm>
          <a:prstGeom prst="rect">
            <a:avLst/>
          </a:prstGeom>
          <a:solidFill>
            <a:srgbClr val="1F3A5F"/>
          </a:solidFill>
          <a:ln w="12700">
            <a:solidFill>
              <a:srgbClr val="1F3A5F"/>
            </a:solidFill>
            <a:prstDash val="solid"/>
          </a:ln>
        </p:spPr>
      </p:sp>
      <p:sp>
        <p:nvSpPr>
          <p:cNvPr id="50" name="Shape 41"/>
          <p:cNvSpPr/>
          <p:nvPr/>
        </p:nvSpPr>
        <p:spPr>
          <a:xfrm>
            <a:off x="6915150" y="2825496"/>
            <a:ext cx="411480" cy="411480"/>
          </a:xfrm>
          <a:prstGeom prst="ellipse">
            <a:avLst/>
          </a:prstGeom>
          <a:solidFill>
            <a:srgbClr val="1F3A5F"/>
          </a:solidFill>
          <a:ln w="12700">
            <a:solidFill>
              <a:srgbClr val="1F3A5F"/>
            </a:solidFill>
            <a:prstDash val="solid"/>
          </a:ln>
        </p:spPr>
      </p:sp>
      <p:pic>
        <p:nvPicPr>
          <p:cNvPr id="51" name="Image 7" descr="artifacts/.metadata/Unified_AI_Adoption_Workshop.pptx/icons/i24.svg">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018020" y="2928366"/>
            <a:ext cx="205740" cy="205740"/>
          </a:xfrm>
          <a:prstGeom prst="rect">
            <a:avLst/>
          </a:prstGeom>
        </p:spPr>
      </p:pic>
      <p:sp>
        <p:nvSpPr>
          <p:cNvPr id="52" name="Text 42"/>
          <p:cNvSpPr/>
          <p:nvPr/>
        </p:nvSpPr>
        <p:spPr>
          <a:xfrm>
            <a:off x="7418070" y="2880360"/>
            <a:ext cx="1177290" cy="320040"/>
          </a:xfrm>
          <a:prstGeom prst="rect">
            <a:avLst/>
          </a:prstGeom>
          <a:noFill/>
          <a:ln/>
        </p:spPr>
        <p:txBody>
          <a:bodyPr wrap="square" lIns="0" tIns="0" rIns="0" bIns="0" rtlCol="0" anchor="ctr"/>
          <a:lstStyle/>
          <a:p>
            <a:pPr indent="0" marL="0">
              <a:buNone/>
            </a:pPr>
            <a:r>
              <a:rPr lang="en-US" sz="1250" b="1" dirty="0">
                <a:solidFill>
                  <a:srgbClr val="1F3A5F"/>
                </a:solidFill>
                <a:latin typeface="Calibri" pitchFamily="34" charset="0"/>
                <a:ea typeface="Calibri" pitchFamily="34" charset="-122"/>
                <a:cs typeface="Calibri" pitchFamily="34" charset="-120"/>
              </a:rPr>
              <a:t>Versioning</a:t>
            </a:r>
            <a:endParaRPr lang="en-US" sz="1250" dirty="0"/>
          </a:p>
        </p:txBody>
      </p:sp>
      <p:sp>
        <p:nvSpPr>
          <p:cNvPr id="53" name="Text 43"/>
          <p:cNvSpPr/>
          <p:nvPr/>
        </p:nvSpPr>
        <p:spPr>
          <a:xfrm>
            <a:off x="6915150" y="3319272"/>
            <a:ext cx="1680210" cy="54864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Agents, prompts, tools and policies released through a pipeline</a:t>
            </a:r>
            <a:endParaRPr lang="en-US" sz="1000" dirty="0"/>
          </a:p>
        </p:txBody>
      </p:sp>
      <p:sp>
        <p:nvSpPr>
          <p:cNvPr id="54" name="Shape 44"/>
          <p:cNvSpPr/>
          <p:nvPr/>
        </p:nvSpPr>
        <p:spPr>
          <a:xfrm>
            <a:off x="457200" y="4023360"/>
            <a:ext cx="8229600" cy="594360"/>
          </a:xfrm>
          <a:prstGeom prst="rect">
            <a:avLst/>
          </a:prstGeom>
          <a:solidFill>
            <a:srgbClr val="1F3A5F"/>
          </a:solidFill>
          <a:ln w="12700">
            <a:solidFill>
              <a:srgbClr val="1F3A5F"/>
            </a:solidFill>
            <a:prstDash val="solid"/>
          </a:ln>
        </p:spPr>
      </p:sp>
      <p:sp>
        <p:nvSpPr>
          <p:cNvPr id="55" name="Text 45"/>
          <p:cNvSpPr/>
          <p:nvPr/>
        </p:nvSpPr>
        <p:spPr>
          <a:xfrm>
            <a:off x="640080" y="4069080"/>
            <a:ext cx="914400" cy="502920"/>
          </a:xfrm>
          <a:prstGeom prst="rect">
            <a:avLst/>
          </a:prstGeom>
          <a:noFill/>
          <a:ln/>
        </p:spPr>
        <p:txBody>
          <a:bodyPr wrap="square" lIns="0" tIns="0" rIns="0" bIns="0" rtlCol="0" anchor="ctr"/>
          <a:lstStyle/>
          <a:p>
            <a:pPr indent="0" marL="0">
              <a:buNone/>
            </a:pPr>
            <a:r>
              <a:rPr lang="en-US" sz="2400" b="1" dirty="0">
                <a:solidFill>
                  <a:srgbClr val="F2A33A"/>
                </a:solidFill>
                <a:latin typeface="Calibri" pitchFamily="34" charset="0"/>
                <a:ea typeface="Calibri" pitchFamily="34" charset="-122"/>
                <a:cs typeface="Calibri" pitchFamily="34" charset="-120"/>
              </a:rPr>
              <a:t>70%</a:t>
            </a:r>
            <a:endParaRPr lang="en-US" sz="2400" dirty="0"/>
          </a:p>
        </p:txBody>
      </p:sp>
      <p:sp>
        <p:nvSpPr>
          <p:cNvPr id="56" name="Text 46"/>
          <p:cNvSpPr/>
          <p:nvPr/>
        </p:nvSpPr>
        <p:spPr>
          <a:xfrm>
            <a:off x="1554480" y="4069080"/>
            <a:ext cx="6995160" cy="502920"/>
          </a:xfrm>
          <a:prstGeom prst="rect">
            <a:avLst/>
          </a:prstGeom>
          <a:noFill/>
          <a:ln/>
        </p:spPr>
        <p:txBody>
          <a:bodyPr wrap="square" lIns="0" tIns="0" rIns="0" bIns="0" rtlCol="0" anchor="ctr"/>
          <a:lstStyle/>
          <a:p>
            <a:pPr indent="0" marL="0">
              <a:buNone/>
            </a:pPr>
            <a:r>
              <a:rPr lang="en-US" sz="1050" dirty="0">
                <a:solidFill>
                  <a:srgbClr val="FFFFFF"/>
                </a:solidFill>
                <a:latin typeface="Calibri" pitchFamily="34" charset="0"/>
                <a:ea typeface="Calibri" pitchFamily="34" charset="-122"/>
                <a:cs typeface="Calibri" pitchFamily="34" charset="-120"/>
              </a:rPr>
              <a:t>Gartner predicts that by 2029 at least 70% of organisations with production agentic AI in infrastructure and operations will have a material incident linked in part to insufficient runtime controls.</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05  ·  AGENTIC AI, SECURITY AND OPERATIONS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Guardrails that speed you up</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16 / 20</a:t>
            </a:r>
            <a:endParaRPr lang="en-US" sz="900" dirty="0"/>
          </a:p>
        </p:txBody>
      </p:sp>
      <p:sp>
        <p:nvSpPr>
          <p:cNvPr id="6" name="Shape 4"/>
          <p:cNvSpPr/>
          <p:nvPr/>
        </p:nvSpPr>
        <p:spPr>
          <a:xfrm>
            <a:off x="457200" y="1783080"/>
            <a:ext cx="2651760" cy="2103120"/>
          </a:xfrm>
          <a:prstGeom prst="rect">
            <a:avLst/>
          </a:prstGeom>
          <a:solidFill>
            <a:srgbClr val="F2F5F9"/>
          </a:solidFill>
          <a:ln w="12700">
            <a:solidFill>
              <a:srgbClr val="F2F5F9"/>
            </a:solidFill>
            <a:prstDash val="solid"/>
          </a:ln>
        </p:spPr>
      </p:sp>
      <p:sp>
        <p:nvSpPr>
          <p:cNvPr id="7" name="Text 5"/>
          <p:cNvSpPr/>
          <p:nvPr/>
        </p:nvSpPr>
        <p:spPr>
          <a:xfrm>
            <a:off x="457200" y="1783080"/>
            <a:ext cx="2651760" cy="384048"/>
          </a:xfrm>
          <a:prstGeom prst="rect">
            <a:avLst/>
          </a:prstGeom>
          <a:solidFill>
            <a:srgbClr val="0F8B7D"/>
          </a:solidFill>
          <a:ln>
            <a:solidFill>
              <a:srgbClr val="0F8B7D"/>
            </a:solidFill>
          </a:ln>
        </p:spPr>
        <p:txBody>
          <a:bodyPr wrap="square" lIns="0" tIns="12700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Tier 1  ·  Low</a:t>
            </a:r>
            <a:endParaRPr lang="en-US" sz="1300" dirty="0"/>
          </a:p>
        </p:txBody>
      </p:sp>
      <p:sp>
        <p:nvSpPr>
          <p:cNvPr id="8" name="Text 6"/>
          <p:cNvSpPr/>
          <p:nvPr/>
        </p:nvSpPr>
        <p:spPr>
          <a:xfrm>
            <a:off x="594360" y="2258568"/>
            <a:ext cx="2377440" cy="164592"/>
          </a:xfrm>
          <a:prstGeom prst="rect">
            <a:avLst/>
          </a:prstGeom>
          <a:noFill/>
          <a:ln/>
        </p:spPr>
        <p:txBody>
          <a:bodyPr wrap="square" lIns="0" tIns="0" rIns="0" bIns="0" rtlCol="0" anchor="t"/>
          <a:lstStyle/>
          <a:p>
            <a:pPr indent="0" marL="0">
              <a:buNone/>
            </a:pPr>
            <a:r>
              <a:rPr lang="en-US" sz="850" b="1" spc="100" kern="0" dirty="0">
                <a:solidFill>
                  <a:srgbClr val="5A6270"/>
                </a:solidFill>
                <a:latin typeface="Calibri" pitchFamily="34" charset="0"/>
                <a:ea typeface="Calibri" pitchFamily="34" charset="-122"/>
                <a:cs typeface="Calibri" pitchFamily="34" charset="-120"/>
              </a:rPr>
              <a:t>CRITERIA</a:t>
            </a:r>
            <a:endParaRPr lang="en-US" sz="850" dirty="0"/>
          </a:p>
        </p:txBody>
      </p:sp>
      <p:sp>
        <p:nvSpPr>
          <p:cNvPr id="9" name="Text 7"/>
          <p:cNvSpPr/>
          <p:nvPr/>
        </p:nvSpPr>
        <p:spPr>
          <a:xfrm>
            <a:off x="594360" y="2432304"/>
            <a:ext cx="2377440" cy="45720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Internal productivity; a human reviews all output; no sensitive data</a:t>
            </a:r>
            <a:endParaRPr lang="en-US" sz="1000" dirty="0"/>
          </a:p>
        </p:txBody>
      </p:sp>
      <p:sp>
        <p:nvSpPr>
          <p:cNvPr id="10" name="Text 8"/>
          <p:cNvSpPr/>
          <p:nvPr/>
        </p:nvSpPr>
        <p:spPr>
          <a:xfrm>
            <a:off x="594360" y="2916936"/>
            <a:ext cx="2377440" cy="164592"/>
          </a:xfrm>
          <a:prstGeom prst="rect">
            <a:avLst/>
          </a:prstGeom>
          <a:noFill/>
          <a:ln/>
        </p:spPr>
        <p:txBody>
          <a:bodyPr wrap="square" lIns="0" tIns="0" rIns="0" bIns="0" rtlCol="0" anchor="t"/>
          <a:lstStyle/>
          <a:p>
            <a:pPr indent="0" marL="0">
              <a:buNone/>
            </a:pPr>
            <a:r>
              <a:rPr lang="en-US" sz="850" b="1" spc="100" kern="0" dirty="0">
                <a:solidFill>
                  <a:srgbClr val="5A6270"/>
                </a:solidFill>
                <a:latin typeface="Calibri" pitchFamily="34" charset="0"/>
                <a:ea typeface="Calibri" pitchFamily="34" charset="-122"/>
                <a:cs typeface="Calibri" pitchFamily="34" charset="-120"/>
              </a:rPr>
              <a:t>MINIMUM CONTROLS</a:t>
            </a:r>
            <a:endParaRPr lang="en-US" sz="850" dirty="0"/>
          </a:p>
        </p:txBody>
      </p:sp>
      <p:sp>
        <p:nvSpPr>
          <p:cNvPr id="11" name="Text 9"/>
          <p:cNvSpPr/>
          <p:nvPr/>
        </p:nvSpPr>
        <p:spPr>
          <a:xfrm>
            <a:off x="594360" y="3090672"/>
            <a:ext cx="2377440" cy="50292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Inventory entry; acceptable-use policy; approved platform</a:t>
            </a:r>
            <a:endParaRPr lang="en-US" sz="1000" dirty="0"/>
          </a:p>
        </p:txBody>
      </p:sp>
      <p:sp>
        <p:nvSpPr>
          <p:cNvPr id="12" name="Text 10"/>
          <p:cNvSpPr/>
          <p:nvPr/>
        </p:nvSpPr>
        <p:spPr>
          <a:xfrm>
            <a:off x="594360" y="3502152"/>
            <a:ext cx="2377440" cy="274320"/>
          </a:xfrm>
          <a:prstGeom prst="roundRect">
            <a:avLst>
              <a:gd name="adj" fmla="val 16667"/>
            </a:avLst>
          </a:prstGeom>
          <a:solidFill>
            <a:srgbClr val="FFFFFF"/>
          </a:solidFill>
          <a:ln>
            <a:solidFill>
              <a:srgbClr val="0F8B7D"/>
            </a:solidFill>
          </a:ln>
        </p:spPr>
        <p:txBody>
          <a:bodyPr wrap="square" lIns="0" tIns="0" rIns="0" bIns="0" rtlCol="0" anchor="ctr"/>
          <a:lstStyle/>
          <a:p>
            <a:pPr algn="ctr" indent="0" marL="0">
              <a:buNone/>
            </a:pPr>
            <a:r>
              <a:rPr lang="en-US" sz="1000" b="1" dirty="0">
                <a:solidFill>
                  <a:srgbClr val="0F8B7D"/>
                </a:solidFill>
                <a:latin typeface="Calibri" pitchFamily="34" charset="0"/>
                <a:ea typeface="Calibri" pitchFamily="34" charset="-122"/>
                <a:cs typeface="Calibri" pitchFamily="34" charset="-120"/>
              </a:rPr>
              <a:t>Approver: Product owner</a:t>
            </a:r>
            <a:endParaRPr lang="en-US" sz="1000" dirty="0"/>
          </a:p>
        </p:txBody>
      </p:sp>
      <p:sp>
        <p:nvSpPr>
          <p:cNvPr id="13" name="Shape 11"/>
          <p:cNvSpPr/>
          <p:nvPr/>
        </p:nvSpPr>
        <p:spPr>
          <a:xfrm>
            <a:off x="3246120" y="1527048"/>
            <a:ext cx="2651760" cy="2359152"/>
          </a:xfrm>
          <a:prstGeom prst="rect">
            <a:avLst/>
          </a:prstGeom>
          <a:solidFill>
            <a:srgbClr val="F2F5F9"/>
          </a:solidFill>
          <a:ln w="12700">
            <a:solidFill>
              <a:srgbClr val="F2F5F9"/>
            </a:solidFill>
            <a:prstDash val="solid"/>
          </a:ln>
        </p:spPr>
      </p:sp>
      <p:sp>
        <p:nvSpPr>
          <p:cNvPr id="14" name="Text 12"/>
          <p:cNvSpPr/>
          <p:nvPr/>
        </p:nvSpPr>
        <p:spPr>
          <a:xfrm>
            <a:off x="3246120" y="1527048"/>
            <a:ext cx="2651760" cy="384048"/>
          </a:xfrm>
          <a:prstGeom prst="rect">
            <a:avLst/>
          </a:prstGeom>
          <a:solidFill>
            <a:srgbClr val="B86E00"/>
          </a:solidFill>
          <a:ln>
            <a:solidFill>
              <a:srgbClr val="B86E00"/>
            </a:solidFill>
          </a:ln>
        </p:spPr>
        <p:txBody>
          <a:bodyPr wrap="square" lIns="0" tIns="12700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Tier 2  ·  Moderate</a:t>
            </a:r>
            <a:endParaRPr lang="en-US" sz="1300" dirty="0"/>
          </a:p>
        </p:txBody>
      </p:sp>
      <p:sp>
        <p:nvSpPr>
          <p:cNvPr id="15" name="Text 13"/>
          <p:cNvSpPr/>
          <p:nvPr/>
        </p:nvSpPr>
        <p:spPr>
          <a:xfrm>
            <a:off x="3383280" y="2002536"/>
            <a:ext cx="2377440" cy="164592"/>
          </a:xfrm>
          <a:prstGeom prst="rect">
            <a:avLst/>
          </a:prstGeom>
          <a:noFill/>
          <a:ln/>
        </p:spPr>
        <p:txBody>
          <a:bodyPr wrap="square" lIns="0" tIns="0" rIns="0" bIns="0" rtlCol="0" anchor="t"/>
          <a:lstStyle/>
          <a:p>
            <a:pPr indent="0" marL="0">
              <a:buNone/>
            </a:pPr>
            <a:r>
              <a:rPr lang="en-US" sz="850" b="1" spc="100" kern="0" dirty="0">
                <a:solidFill>
                  <a:srgbClr val="5A6270"/>
                </a:solidFill>
                <a:latin typeface="Calibri" pitchFamily="34" charset="0"/>
                <a:ea typeface="Calibri" pitchFamily="34" charset="-122"/>
                <a:cs typeface="Calibri" pitchFamily="34" charset="-120"/>
              </a:rPr>
              <a:t>CRITERIA</a:t>
            </a:r>
            <a:endParaRPr lang="en-US" sz="850" dirty="0"/>
          </a:p>
        </p:txBody>
      </p:sp>
      <p:sp>
        <p:nvSpPr>
          <p:cNvPr id="16" name="Text 14"/>
          <p:cNvSpPr/>
          <p:nvPr/>
        </p:nvSpPr>
        <p:spPr>
          <a:xfrm>
            <a:off x="3383280" y="2176272"/>
            <a:ext cx="2377440" cy="45720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Customer-facing with oversight; decision support; confidential data</a:t>
            </a:r>
            <a:endParaRPr lang="en-US" sz="1000" dirty="0"/>
          </a:p>
        </p:txBody>
      </p:sp>
      <p:sp>
        <p:nvSpPr>
          <p:cNvPr id="17" name="Text 15"/>
          <p:cNvSpPr/>
          <p:nvPr/>
        </p:nvSpPr>
        <p:spPr>
          <a:xfrm>
            <a:off x="3383280" y="2660904"/>
            <a:ext cx="2377440" cy="164592"/>
          </a:xfrm>
          <a:prstGeom prst="rect">
            <a:avLst/>
          </a:prstGeom>
          <a:noFill/>
          <a:ln/>
        </p:spPr>
        <p:txBody>
          <a:bodyPr wrap="square" lIns="0" tIns="0" rIns="0" bIns="0" rtlCol="0" anchor="t"/>
          <a:lstStyle/>
          <a:p>
            <a:pPr indent="0" marL="0">
              <a:buNone/>
            </a:pPr>
            <a:r>
              <a:rPr lang="en-US" sz="850" b="1" spc="100" kern="0" dirty="0">
                <a:solidFill>
                  <a:srgbClr val="5A6270"/>
                </a:solidFill>
                <a:latin typeface="Calibri" pitchFamily="34" charset="0"/>
                <a:ea typeface="Calibri" pitchFamily="34" charset="-122"/>
                <a:cs typeface="Calibri" pitchFamily="34" charset="-120"/>
              </a:rPr>
              <a:t>MINIMUM CONTROLS</a:t>
            </a:r>
            <a:endParaRPr lang="en-US" sz="850" dirty="0"/>
          </a:p>
        </p:txBody>
      </p:sp>
      <p:sp>
        <p:nvSpPr>
          <p:cNvPr id="18" name="Text 16"/>
          <p:cNvSpPr/>
          <p:nvPr/>
        </p:nvSpPr>
        <p:spPr>
          <a:xfrm>
            <a:off x="3383280" y="2834640"/>
            <a:ext cx="2377440" cy="612648"/>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Tier 1 + evaluation report, guardrails, monitoring, transparency notice</a:t>
            </a:r>
            <a:endParaRPr lang="en-US" sz="1000" dirty="0"/>
          </a:p>
        </p:txBody>
      </p:sp>
      <p:sp>
        <p:nvSpPr>
          <p:cNvPr id="19" name="Text 17"/>
          <p:cNvSpPr/>
          <p:nvPr/>
        </p:nvSpPr>
        <p:spPr>
          <a:xfrm>
            <a:off x="3383280" y="3502152"/>
            <a:ext cx="2377440" cy="274320"/>
          </a:xfrm>
          <a:prstGeom prst="roundRect">
            <a:avLst>
              <a:gd name="adj" fmla="val 16667"/>
            </a:avLst>
          </a:prstGeom>
          <a:solidFill>
            <a:srgbClr val="FFFFFF"/>
          </a:solidFill>
          <a:ln>
            <a:solidFill>
              <a:srgbClr val="B86E00"/>
            </a:solidFill>
          </a:ln>
        </p:spPr>
        <p:txBody>
          <a:bodyPr wrap="square" lIns="0" tIns="0" rIns="0" bIns="0" rtlCol="0" anchor="ctr"/>
          <a:lstStyle/>
          <a:p>
            <a:pPr algn="ctr" indent="0" marL="0">
              <a:buNone/>
            </a:pPr>
            <a:r>
              <a:rPr lang="en-US" sz="1000" b="1" dirty="0">
                <a:solidFill>
                  <a:srgbClr val="B86E00"/>
                </a:solidFill>
                <a:latin typeface="Calibri" pitchFamily="34" charset="0"/>
                <a:ea typeface="Calibri" pitchFamily="34" charset="-122"/>
                <a:cs typeface="Calibri" pitchFamily="34" charset="-120"/>
              </a:rPr>
              <a:t>Approver: AI risk lead</a:t>
            </a:r>
            <a:endParaRPr lang="en-US" sz="1000" dirty="0"/>
          </a:p>
        </p:txBody>
      </p:sp>
      <p:sp>
        <p:nvSpPr>
          <p:cNvPr id="20" name="Shape 18"/>
          <p:cNvSpPr/>
          <p:nvPr/>
        </p:nvSpPr>
        <p:spPr>
          <a:xfrm>
            <a:off x="6035040" y="1271016"/>
            <a:ext cx="2651760" cy="2615184"/>
          </a:xfrm>
          <a:prstGeom prst="rect">
            <a:avLst/>
          </a:prstGeom>
          <a:solidFill>
            <a:srgbClr val="F2F5F9"/>
          </a:solidFill>
          <a:ln w="12700">
            <a:solidFill>
              <a:srgbClr val="F2F5F9"/>
            </a:solidFill>
            <a:prstDash val="solid"/>
          </a:ln>
        </p:spPr>
      </p:sp>
      <p:sp>
        <p:nvSpPr>
          <p:cNvPr id="21" name="Text 19"/>
          <p:cNvSpPr/>
          <p:nvPr/>
        </p:nvSpPr>
        <p:spPr>
          <a:xfrm>
            <a:off x="6035040" y="1271016"/>
            <a:ext cx="2651760" cy="384048"/>
          </a:xfrm>
          <a:prstGeom prst="rect">
            <a:avLst/>
          </a:prstGeom>
          <a:solidFill>
            <a:srgbClr val="1F3A5F"/>
          </a:solidFill>
          <a:ln>
            <a:solidFill>
              <a:srgbClr val="1F3A5F"/>
            </a:solidFill>
          </a:ln>
        </p:spPr>
        <p:txBody>
          <a:bodyPr wrap="square" lIns="0" tIns="12700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Tier 3  ·  High</a:t>
            </a:r>
            <a:endParaRPr lang="en-US" sz="1300" dirty="0"/>
          </a:p>
        </p:txBody>
      </p:sp>
      <p:sp>
        <p:nvSpPr>
          <p:cNvPr id="22" name="Text 20"/>
          <p:cNvSpPr/>
          <p:nvPr/>
        </p:nvSpPr>
        <p:spPr>
          <a:xfrm>
            <a:off x="6172200" y="1746504"/>
            <a:ext cx="2377440" cy="164592"/>
          </a:xfrm>
          <a:prstGeom prst="rect">
            <a:avLst/>
          </a:prstGeom>
          <a:noFill/>
          <a:ln/>
        </p:spPr>
        <p:txBody>
          <a:bodyPr wrap="square" lIns="0" tIns="0" rIns="0" bIns="0" rtlCol="0" anchor="t"/>
          <a:lstStyle/>
          <a:p>
            <a:pPr indent="0" marL="0">
              <a:buNone/>
            </a:pPr>
            <a:r>
              <a:rPr lang="en-US" sz="850" b="1" spc="100" kern="0" dirty="0">
                <a:solidFill>
                  <a:srgbClr val="5A6270"/>
                </a:solidFill>
                <a:latin typeface="Calibri" pitchFamily="34" charset="0"/>
                <a:ea typeface="Calibri" pitchFamily="34" charset="-122"/>
                <a:cs typeface="Calibri" pitchFamily="34" charset="-120"/>
              </a:rPr>
              <a:t>CRITERIA</a:t>
            </a:r>
            <a:endParaRPr lang="en-US" sz="850" dirty="0"/>
          </a:p>
        </p:txBody>
      </p:sp>
      <p:sp>
        <p:nvSpPr>
          <p:cNvPr id="23" name="Text 21"/>
          <p:cNvSpPr/>
          <p:nvPr/>
        </p:nvSpPr>
        <p:spPr>
          <a:xfrm>
            <a:off x="6172200" y="1920240"/>
            <a:ext cx="2377440" cy="457200"/>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Significant effects on people; regulated use; agents with write access</a:t>
            </a:r>
            <a:endParaRPr lang="en-US" sz="1000" dirty="0"/>
          </a:p>
        </p:txBody>
      </p:sp>
      <p:sp>
        <p:nvSpPr>
          <p:cNvPr id="24" name="Text 22"/>
          <p:cNvSpPr/>
          <p:nvPr/>
        </p:nvSpPr>
        <p:spPr>
          <a:xfrm>
            <a:off x="6172200" y="2404872"/>
            <a:ext cx="2377440" cy="164592"/>
          </a:xfrm>
          <a:prstGeom prst="rect">
            <a:avLst/>
          </a:prstGeom>
          <a:noFill/>
          <a:ln/>
        </p:spPr>
        <p:txBody>
          <a:bodyPr wrap="square" lIns="0" tIns="0" rIns="0" bIns="0" rtlCol="0" anchor="t"/>
          <a:lstStyle/>
          <a:p>
            <a:pPr indent="0" marL="0">
              <a:buNone/>
            </a:pPr>
            <a:r>
              <a:rPr lang="en-US" sz="850" b="1" spc="100" kern="0" dirty="0">
                <a:solidFill>
                  <a:srgbClr val="5A6270"/>
                </a:solidFill>
                <a:latin typeface="Calibri" pitchFamily="34" charset="0"/>
                <a:ea typeface="Calibri" pitchFamily="34" charset="-122"/>
                <a:cs typeface="Calibri" pitchFamily="34" charset="-120"/>
              </a:rPr>
              <a:t>MINIMUM CONTROLS</a:t>
            </a:r>
            <a:endParaRPr lang="en-US" sz="850" dirty="0"/>
          </a:p>
        </p:txBody>
      </p:sp>
      <p:sp>
        <p:nvSpPr>
          <p:cNvPr id="25" name="Text 23"/>
          <p:cNvSpPr/>
          <p:nvPr/>
        </p:nvSpPr>
        <p:spPr>
          <a:xfrm>
            <a:off x="6172200" y="2578608"/>
            <a:ext cx="2377440" cy="722376"/>
          </a:xfrm>
          <a:prstGeom prst="rect">
            <a:avLst/>
          </a:prstGeom>
          <a:noFill/>
          <a:ln/>
        </p:spPr>
        <p:txBody>
          <a:bodyPr wrap="square" lIns="0" tIns="0" rIns="0" bIns="0" rtlCol="0" anchor="t"/>
          <a:lstStyle/>
          <a:p>
            <a:pPr indent="0" marL="0">
              <a:buNone/>
            </a:pPr>
            <a:r>
              <a:rPr lang="en-US" sz="1000" dirty="0">
                <a:solidFill>
                  <a:srgbClr val="1E2733"/>
                </a:solidFill>
                <a:latin typeface="Calibri" pitchFamily="34" charset="0"/>
                <a:ea typeface="Calibri" pitchFamily="34" charset="-122"/>
                <a:cs typeface="Calibri" pitchFamily="34" charset="-120"/>
              </a:rPr>
              <a:t>Tier 2 + impact assessment, red team, human-oversight design, incident plan, audit</a:t>
            </a:r>
            <a:endParaRPr lang="en-US" sz="1000" dirty="0"/>
          </a:p>
        </p:txBody>
      </p:sp>
      <p:sp>
        <p:nvSpPr>
          <p:cNvPr id="26" name="Text 24"/>
          <p:cNvSpPr/>
          <p:nvPr/>
        </p:nvSpPr>
        <p:spPr>
          <a:xfrm>
            <a:off x="6172200" y="3502152"/>
            <a:ext cx="2377440" cy="274320"/>
          </a:xfrm>
          <a:prstGeom prst="roundRect">
            <a:avLst>
              <a:gd name="adj" fmla="val 16667"/>
            </a:avLst>
          </a:prstGeom>
          <a:solidFill>
            <a:srgbClr val="FFFFFF"/>
          </a:solidFill>
          <a:ln>
            <a:solidFill>
              <a:srgbClr val="1F3A5F"/>
            </a:solidFill>
          </a:ln>
        </p:spPr>
        <p:txBody>
          <a:bodyPr wrap="square" lIns="0" tIns="0" rIns="0" bIns="0" rtlCol="0" anchor="ctr"/>
          <a:lstStyle/>
          <a:p>
            <a:pPr algn="ctr" indent="0" marL="0">
              <a:buNone/>
            </a:pPr>
            <a:r>
              <a:rPr lang="en-US" sz="1000" b="1" dirty="0">
                <a:solidFill>
                  <a:srgbClr val="1F3A5F"/>
                </a:solidFill>
                <a:latin typeface="Calibri" pitchFamily="34" charset="0"/>
                <a:ea typeface="Calibri" pitchFamily="34" charset="-122"/>
                <a:cs typeface="Calibri" pitchFamily="34" charset="-120"/>
              </a:rPr>
              <a:t>Approver: AI council</a:t>
            </a:r>
            <a:endParaRPr lang="en-US" sz="1000" dirty="0"/>
          </a:p>
        </p:txBody>
      </p:sp>
      <p:sp>
        <p:nvSpPr>
          <p:cNvPr id="27" name="Shape 25"/>
          <p:cNvSpPr/>
          <p:nvPr/>
        </p:nvSpPr>
        <p:spPr>
          <a:xfrm>
            <a:off x="457200" y="4023360"/>
            <a:ext cx="8229600" cy="594360"/>
          </a:xfrm>
          <a:prstGeom prst="rect">
            <a:avLst/>
          </a:prstGeom>
          <a:solidFill>
            <a:srgbClr val="E6F4F2"/>
          </a:solidFill>
          <a:ln w="12700">
            <a:solidFill>
              <a:srgbClr val="E6F4F2"/>
            </a:solidFill>
            <a:prstDash val="solid"/>
          </a:ln>
        </p:spPr>
      </p:sp>
      <p:sp>
        <p:nvSpPr>
          <p:cNvPr id="28" name="Shape 26"/>
          <p:cNvSpPr/>
          <p:nvPr/>
        </p:nvSpPr>
        <p:spPr>
          <a:xfrm>
            <a:off x="457200" y="4023360"/>
            <a:ext cx="64008" cy="594360"/>
          </a:xfrm>
          <a:prstGeom prst="rect">
            <a:avLst/>
          </a:prstGeom>
          <a:solidFill>
            <a:srgbClr val="0F8B7D"/>
          </a:solidFill>
          <a:ln w="12700">
            <a:solidFill>
              <a:srgbClr val="0F8B7D"/>
            </a:solidFill>
            <a:prstDash val="solid"/>
          </a:ln>
        </p:spPr>
      </p:sp>
      <p:sp>
        <p:nvSpPr>
          <p:cNvPr id="29" name="Text 27"/>
          <p:cNvSpPr/>
          <p:nvPr/>
        </p:nvSpPr>
        <p:spPr>
          <a:xfrm>
            <a:off x="658368" y="4059936"/>
            <a:ext cx="7909560" cy="530352"/>
          </a:xfrm>
          <a:prstGeom prst="rect">
            <a:avLst/>
          </a:prstGeom>
          <a:noFill/>
          <a:ln/>
        </p:spPr>
        <p:txBody>
          <a:bodyPr wrap="square" lIns="0" tIns="0" rIns="0" bIns="0" rtlCol="0" anchor="ctr"/>
          <a:lstStyle/>
          <a:p>
            <a:pPr indent="0" marL="0">
              <a:buNone/>
            </a:pPr>
            <a:r>
              <a:rPr lang="en-US" sz="1100" b="1" dirty="0">
                <a:solidFill>
                  <a:srgbClr val="1F3A5F"/>
                </a:solidFill>
                <a:latin typeface="Calibri" pitchFamily="34" charset="0"/>
                <a:ea typeface="Calibri" pitchFamily="34" charset="-122"/>
                <a:cs typeface="Calibri" pitchFamily="34" charset="-120"/>
              </a:rPr>
              <a:t>NIST AI RMF </a:t>
            </a:r>
            <a:pPr indent="0" marL="0">
              <a:buNone/>
            </a:pPr>
            <a:r>
              <a:rPr lang="en-US" sz="1100" dirty="0">
                <a:solidFill>
                  <a:srgbClr val="1E2733"/>
                </a:solidFill>
                <a:latin typeface="Calibri" pitchFamily="34" charset="0"/>
                <a:ea typeface="Calibri" pitchFamily="34" charset="-122"/>
                <a:cs typeface="Calibri" pitchFamily="34" charset="-120"/>
              </a:rPr>
              <a:t>for day-to-day risk practice  +  </a:t>
            </a:r>
            <a:pPr indent="0" marL="0">
              <a:buNone/>
            </a:pPr>
            <a:r>
              <a:rPr lang="en-US" sz="1100" b="1" dirty="0">
                <a:solidFill>
                  <a:srgbClr val="1F3A5F"/>
                </a:solidFill>
                <a:latin typeface="Calibri" pitchFamily="34" charset="0"/>
                <a:ea typeface="Calibri" pitchFamily="34" charset="-122"/>
                <a:cs typeface="Calibri" pitchFamily="34" charset="-120"/>
              </a:rPr>
              <a:t>ISO/IEC 42001 </a:t>
            </a:r>
            <a:pPr indent="0" marL="0">
              <a:buNone/>
            </a:pPr>
            <a:r>
              <a:rPr lang="en-US" sz="1100" dirty="0">
                <a:solidFill>
                  <a:srgbClr val="1E2733"/>
                </a:solidFill>
                <a:latin typeface="Calibri" pitchFamily="34" charset="0"/>
                <a:ea typeface="Calibri" pitchFamily="34" charset="-122"/>
                <a:cs typeface="Calibri" pitchFamily="34" charset="-120"/>
              </a:rPr>
              <a:t>as the auditable backbone. Publish the tiers so teams self-assess: low risk moves fast, high risk moves safely.</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05  ·  AGENTIC AI, SECURITY AND OPERATIONS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Security and observability essentials</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17 / 20</a:t>
            </a:r>
            <a:endParaRPr lang="en-US" sz="900" dirty="0"/>
          </a:p>
        </p:txBody>
      </p:sp>
      <p:sp>
        <p:nvSpPr>
          <p:cNvPr id="6" name="Shape 4"/>
          <p:cNvSpPr/>
          <p:nvPr/>
        </p:nvSpPr>
        <p:spPr>
          <a:xfrm>
            <a:off x="457200" y="1280160"/>
            <a:ext cx="4046220" cy="3291840"/>
          </a:xfrm>
          <a:prstGeom prst="rect">
            <a:avLst/>
          </a:prstGeom>
          <a:solidFill>
            <a:srgbClr val="F2F5F9"/>
          </a:solidFill>
          <a:ln w="12700">
            <a:solidFill>
              <a:srgbClr val="F2F5F9"/>
            </a:solidFill>
            <a:prstDash val="solid"/>
          </a:ln>
        </p:spPr>
      </p:sp>
      <p:sp>
        <p:nvSpPr>
          <p:cNvPr id="7" name="Shape 5"/>
          <p:cNvSpPr/>
          <p:nvPr/>
        </p:nvSpPr>
        <p:spPr>
          <a:xfrm>
            <a:off x="457200" y="1280160"/>
            <a:ext cx="64008" cy="3291840"/>
          </a:xfrm>
          <a:prstGeom prst="rect">
            <a:avLst/>
          </a:prstGeom>
          <a:solidFill>
            <a:srgbClr val="1F3A5F"/>
          </a:solidFill>
          <a:ln w="12700">
            <a:solidFill>
              <a:srgbClr val="1F3A5F"/>
            </a:solidFill>
            <a:prstDash val="solid"/>
          </a:ln>
        </p:spPr>
      </p:sp>
      <p:sp>
        <p:nvSpPr>
          <p:cNvPr id="8" name="Shape 6"/>
          <p:cNvSpPr/>
          <p:nvPr/>
        </p:nvSpPr>
        <p:spPr>
          <a:xfrm>
            <a:off x="685800" y="1417320"/>
            <a:ext cx="457200" cy="457200"/>
          </a:xfrm>
          <a:prstGeom prst="ellipse">
            <a:avLst/>
          </a:prstGeom>
          <a:solidFill>
            <a:srgbClr val="1F3A5F"/>
          </a:solidFill>
          <a:ln w="12700">
            <a:solidFill>
              <a:srgbClr val="1F3A5F"/>
            </a:solidFill>
            <a:prstDash val="solid"/>
          </a:ln>
        </p:spPr>
      </p:sp>
      <p:pic>
        <p:nvPicPr>
          <p:cNvPr id="9" name="Image 0" descr="artifacts/.metadata/Unified_AI_Adoption_Workshop.pptx/icons/i25.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00100" y="1531620"/>
            <a:ext cx="228600" cy="228600"/>
          </a:xfrm>
          <a:prstGeom prst="rect">
            <a:avLst/>
          </a:prstGeom>
        </p:spPr>
      </p:pic>
      <p:sp>
        <p:nvSpPr>
          <p:cNvPr id="10" name="Text 7"/>
          <p:cNvSpPr/>
          <p:nvPr/>
        </p:nvSpPr>
        <p:spPr>
          <a:xfrm>
            <a:off x="1280160" y="1463040"/>
            <a:ext cx="3131820" cy="365760"/>
          </a:xfrm>
          <a:prstGeom prst="rect">
            <a:avLst/>
          </a:prstGeom>
          <a:noFill/>
          <a:ln/>
        </p:spPr>
        <p:txBody>
          <a:bodyPr wrap="square" lIns="0" tIns="0" rIns="0" bIns="0" rtlCol="0" anchor="ctr"/>
          <a:lstStyle/>
          <a:p>
            <a:pPr indent="0" marL="0">
              <a:buNone/>
            </a:pPr>
            <a:r>
              <a:rPr lang="en-US" sz="1600" b="1" dirty="0">
                <a:solidFill>
                  <a:srgbClr val="1F3A5F"/>
                </a:solidFill>
                <a:latin typeface="Calibri" pitchFamily="34" charset="0"/>
                <a:ea typeface="Calibri" pitchFamily="34" charset="-122"/>
                <a:cs typeface="Calibri" pitchFamily="34" charset="-120"/>
              </a:rPr>
              <a:t>Security</a:t>
            </a:r>
            <a:endParaRPr lang="en-US" sz="1600" dirty="0"/>
          </a:p>
        </p:txBody>
      </p:sp>
      <p:sp>
        <p:nvSpPr>
          <p:cNvPr id="11" name="Text 8"/>
          <p:cNvSpPr/>
          <p:nvPr/>
        </p:nvSpPr>
        <p:spPr>
          <a:xfrm>
            <a:off x="685800" y="2011680"/>
            <a:ext cx="3680460" cy="182880"/>
          </a:xfrm>
          <a:prstGeom prst="rect">
            <a:avLst/>
          </a:prstGeom>
          <a:noFill/>
          <a:ln/>
        </p:spPr>
        <p:txBody>
          <a:bodyPr wrap="square" lIns="0" tIns="0" rIns="0" bIns="0" rtlCol="0" anchor="t"/>
          <a:lstStyle/>
          <a:p>
            <a:pPr indent="0" marL="0">
              <a:buNone/>
            </a:pPr>
            <a:r>
              <a:rPr lang="en-US" sz="900" b="1" spc="100" kern="0" dirty="0">
                <a:solidFill>
                  <a:srgbClr val="1F3A5F"/>
                </a:solidFill>
                <a:latin typeface="Calibri" pitchFamily="34" charset="0"/>
                <a:ea typeface="Calibri" pitchFamily="34" charset="-122"/>
                <a:cs typeface="Calibri" pitchFamily="34" charset="-120"/>
              </a:rPr>
              <a:t>TOP THREATS (OWASP LLM TOP 10)</a:t>
            </a:r>
            <a:endParaRPr lang="en-US" sz="900" dirty="0"/>
          </a:p>
        </p:txBody>
      </p:sp>
      <p:sp>
        <p:nvSpPr>
          <p:cNvPr id="12" name="Text 9"/>
          <p:cNvSpPr/>
          <p:nvPr/>
        </p:nvSpPr>
        <p:spPr>
          <a:xfrm>
            <a:off x="685800" y="2212848"/>
            <a:ext cx="3680460" cy="1051560"/>
          </a:xfrm>
          <a:prstGeom prst="rect">
            <a:avLst/>
          </a:prstGeom>
          <a:noFill/>
          <a:ln/>
        </p:spPr>
        <p:txBody>
          <a:bodyPr wrap="square" lIns="0" tIns="0" rIns="0" bIns="0" rtlCol="0" anchor="t"/>
          <a:lstStyle/>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Prompt injection, direct and hidden</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Sensitive information disclosure</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Supply chain: models, tools, MCP servers</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Excessive agency</a:t>
            </a:r>
            <a:endParaRPr lang="en-US" sz="1100" dirty="0"/>
          </a:p>
        </p:txBody>
      </p:sp>
      <p:sp>
        <p:nvSpPr>
          <p:cNvPr id="13" name="Text 10"/>
          <p:cNvSpPr/>
          <p:nvPr/>
        </p:nvSpPr>
        <p:spPr>
          <a:xfrm>
            <a:off x="685800" y="3291840"/>
            <a:ext cx="3680460" cy="182880"/>
          </a:xfrm>
          <a:prstGeom prst="rect">
            <a:avLst/>
          </a:prstGeom>
          <a:noFill/>
          <a:ln/>
        </p:spPr>
        <p:txBody>
          <a:bodyPr wrap="square" lIns="0" tIns="0" rIns="0" bIns="0" rtlCol="0" anchor="t"/>
          <a:lstStyle/>
          <a:p>
            <a:pPr indent="0" marL="0">
              <a:buNone/>
            </a:pPr>
            <a:r>
              <a:rPr lang="en-US" sz="900" b="1" spc="100" kern="0" dirty="0">
                <a:solidFill>
                  <a:srgbClr val="1F3A5F"/>
                </a:solidFill>
                <a:latin typeface="Calibri" pitchFamily="34" charset="0"/>
                <a:ea typeface="Calibri" pitchFamily="34" charset="-122"/>
                <a:cs typeface="Calibri" pitchFamily="34" charset="-120"/>
              </a:rPr>
              <a:t>KEY CONTROLS</a:t>
            </a:r>
            <a:endParaRPr lang="en-US" sz="900" dirty="0"/>
          </a:p>
        </p:txBody>
      </p:sp>
      <p:sp>
        <p:nvSpPr>
          <p:cNvPr id="14" name="Text 11"/>
          <p:cNvSpPr/>
          <p:nvPr/>
        </p:nvSpPr>
        <p:spPr>
          <a:xfrm>
            <a:off x="685800" y="3493008"/>
            <a:ext cx="3680460" cy="1024128"/>
          </a:xfrm>
          <a:prstGeom prst="rect">
            <a:avLst/>
          </a:prstGeom>
          <a:noFill/>
          <a:ln/>
        </p:spPr>
        <p:txBody>
          <a:bodyPr wrap="square" lIns="0" tIns="0" rIns="0" bIns="0" rtlCol="0" anchor="t"/>
          <a:lstStyle/>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Treat all external content as untrusted</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Least privilege and approval gates</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Red team before launch and after changes</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Runtime inspection fed to the SOC</a:t>
            </a:r>
            <a:endParaRPr lang="en-US" sz="1100" dirty="0"/>
          </a:p>
        </p:txBody>
      </p:sp>
      <p:sp>
        <p:nvSpPr>
          <p:cNvPr id="15" name="Shape 12"/>
          <p:cNvSpPr/>
          <p:nvPr/>
        </p:nvSpPr>
        <p:spPr>
          <a:xfrm>
            <a:off x="4640580" y="1280160"/>
            <a:ext cx="4046220" cy="3291840"/>
          </a:xfrm>
          <a:prstGeom prst="rect">
            <a:avLst/>
          </a:prstGeom>
          <a:solidFill>
            <a:srgbClr val="F2F5F9"/>
          </a:solidFill>
          <a:ln w="12700">
            <a:solidFill>
              <a:srgbClr val="F2F5F9"/>
            </a:solidFill>
            <a:prstDash val="solid"/>
          </a:ln>
        </p:spPr>
      </p:sp>
      <p:sp>
        <p:nvSpPr>
          <p:cNvPr id="16" name="Shape 13"/>
          <p:cNvSpPr/>
          <p:nvPr/>
        </p:nvSpPr>
        <p:spPr>
          <a:xfrm>
            <a:off x="4640580" y="1280160"/>
            <a:ext cx="64008" cy="3291840"/>
          </a:xfrm>
          <a:prstGeom prst="rect">
            <a:avLst/>
          </a:prstGeom>
          <a:solidFill>
            <a:srgbClr val="0F8B7D"/>
          </a:solidFill>
          <a:ln w="12700">
            <a:solidFill>
              <a:srgbClr val="0F8B7D"/>
            </a:solidFill>
            <a:prstDash val="solid"/>
          </a:ln>
        </p:spPr>
      </p:sp>
      <p:sp>
        <p:nvSpPr>
          <p:cNvPr id="17" name="Shape 14"/>
          <p:cNvSpPr/>
          <p:nvPr/>
        </p:nvSpPr>
        <p:spPr>
          <a:xfrm>
            <a:off x="4869180" y="1417320"/>
            <a:ext cx="457200" cy="457200"/>
          </a:xfrm>
          <a:prstGeom prst="ellipse">
            <a:avLst/>
          </a:prstGeom>
          <a:solidFill>
            <a:srgbClr val="0F8B7D"/>
          </a:solidFill>
          <a:ln w="12700">
            <a:solidFill>
              <a:srgbClr val="0F8B7D"/>
            </a:solidFill>
            <a:prstDash val="solid"/>
          </a:ln>
        </p:spPr>
      </p:sp>
      <p:pic>
        <p:nvPicPr>
          <p:cNvPr id="18" name="Image 1" descr="artifacts/.metadata/Unified_AI_Adoption_Workshop.pptx/icons/i26.sv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83480" y="1531620"/>
            <a:ext cx="228600" cy="228600"/>
          </a:xfrm>
          <a:prstGeom prst="rect">
            <a:avLst/>
          </a:prstGeom>
        </p:spPr>
      </p:pic>
      <p:sp>
        <p:nvSpPr>
          <p:cNvPr id="19" name="Text 15"/>
          <p:cNvSpPr/>
          <p:nvPr/>
        </p:nvSpPr>
        <p:spPr>
          <a:xfrm>
            <a:off x="5463540" y="1463040"/>
            <a:ext cx="3131820" cy="365760"/>
          </a:xfrm>
          <a:prstGeom prst="rect">
            <a:avLst/>
          </a:prstGeom>
          <a:noFill/>
          <a:ln/>
        </p:spPr>
        <p:txBody>
          <a:bodyPr wrap="square" lIns="0" tIns="0" rIns="0" bIns="0" rtlCol="0" anchor="ctr"/>
          <a:lstStyle/>
          <a:p>
            <a:pPr indent="0" marL="0">
              <a:buNone/>
            </a:pPr>
            <a:r>
              <a:rPr lang="en-US" sz="1600" b="1" dirty="0">
                <a:solidFill>
                  <a:srgbClr val="1F3A5F"/>
                </a:solidFill>
                <a:latin typeface="Calibri" pitchFamily="34" charset="0"/>
                <a:ea typeface="Calibri" pitchFamily="34" charset="-122"/>
                <a:cs typeface="Calibri" pitchFamily="34" charset="-120"/>
              </a:rPr>
              <a:t>Observability and operations</a:t>
            </a:r>
            <a:endParaRPr lang="en-US" sz="1600" dirty="0"/>
          </a:p>
        </p:txBody>
      </p:sp>
      <p:sp>
        <p:nvSpPr>
          <p:cNvPr id="20" name="Text 16"/>
          <p:cNvSpPr/>
          <p:nvPr/>
        </p:nvSpPr>
        <p:spPr>
          <a:xfrm>
            <a:off x="4869180" y="2011680"/>
            <a:ext cx="3680460" cy="182880"/>
          </a:xfrm>
          <a:prstGeom prst="rect">
            <a:avLst/>
          </a:prstGeom>
          <a:noFill/>
          <a:ln/>
        </p:spPr>
        <p:txBody>
          <a:bodyPr wrap="square" lIns="0" tIns="0" rIns="0" bIns="0" rtlCol="0" anchor="t"/>
          <a:lstStyle/>
          <a:p>
            <a:pPr indent="0" marL="0">
              <a:buNone/>
            </a:pPr>
            <a:r>
              <a:rPr lang="en-US" sz="900" b="1" spc="100" kern="0" dirty="0">
                <a:solidFill>
                  <a:srgbClr val="0F8B7D"/>
                </a:solidFill>
                <a:latin typeface="Calibri" pitchFamily="34" charset="0"/>
                <a:ea typeface="Calibri" pitchFamily="34" charset="-122"/>
                <a:cs typeface="Calibri" pitchFamily="34" charset="-120"/>
              </a:rPr>
              <a:t>WHAT TO OBSERVE</a:t>
            </a:r>
            <a:endParaRPr lang="en-US" sz="900" dirty="0"/>
          </a:p>
        </p:txBody>
      </p:sp>
      <p:sp>
        <p:nvSpPr>
          <p:cNvPr id="21" name="Text 17"/>
          <p:cNvSpPr/>
          <p:nvPr/>
        </p:nvSpPr>
        <p:spPr>
          <a:xfrm>
            <a:off x="4869180" y="2212848"/>
            <a:ext cx="3680460" cy="1051560"/>
          </a:xfrm>
          <a:prstGeom prst="rect">
            <a:avLst/>
          </a:prstGeom>
          <a:noFill/>
          <a:ln/>
        </p:spPr>
        <p:txBody>
          <a:bodyPr wrap="square" lIns="0" tIns="0" rIns="0" bIns="0" rtlCol="0" anchor="t"/>
          <a:lstStyle/>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Quality, safety, cost, performance and drift</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Agent behaviour: steps, tool errors, escalations</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Adoption: active users and repeat use</a:t>
            </a:r>
            <a:endParaRPr lang="en-US" sz="1100" dirty="0"/>
          </a:p>
        </p:txBody>
      </p:sp>
      <p:sp>
        <p:nvSpPr>
          <p:cNvPr id="22" name="Text 18"/>
          <p:cNvSpPr/>
          <p:nvPr/>
        </p:nvSpPr>
        <p:spPr>
          <a:xfrm>
            <a:off x="4869180" y="3291840"/>
            <a:ext cx="3680460" cy="182880"/>
          </a:xfrm>
          <a:prstGeom prst="rect">
            <a:avLst/>
          </a:prstGeom>
          <a:noFill/>
          <a:ln/>
        </p:spPr>
        <p:txBody>
          <a:bodyPr wrap="square" lIns="0" tIns="0" rIns="0" bIns="0" rtlCol="0" anchor="t"/>
          <a:lstStyle/>
          <a:p>
            <a:pPr indent="0" marL="0">
              <a:buNone/>
            </a:pPr>
            <a:r>
              <a:rPr lang="en-US" sz="900" b="1" spc="100" kern="0" dirty="0">
                <a:solidFill>
                  <a:srgbClr val="0F8B7D"/>
                </a:solidFill>
                <a:latin typeface="Calibri" pitchFamily="34" charset="0"/>
                <a:ea typeface="Calibri" pitchFamily="34" charset="-122"/>
                <a:cs typeface="Calibri" pitchFamily="34" charset="-120"/>
              </a:rPr>
              <a:t>KEY PRACTICES</a:t>
            </a:r>
            <a:endParaRPr lang="en-US" sz="900" dirty="0"/>
          </a:p>
        </p:txBody>
      </p:sp>
      <p:sp>
        <p:nvSpPr>
          <p:cNvPr id="23" name="Text 19"/>
          <p:cNvSpPr/>
          <p:nvPr/>
        </p:nvSpPr>
        <p:spPr>
          <a:xfrm>
            <a:off x="4869180" y="3493008"/>
            <a:ext cx="3680460" cy="1024128"/>
          </a:xfrm>
          <a:prstGeom prst="rect">
            <a:avLst/>
          </a:prstGeom>
          <a:noFill/>
          <a:ln/>
        </p:spPr>
        <p:txBody>
          <a:bodyPr wrap="square" lIns="0" tIns="0" rIns="0" bIns="0" rtlCol="0" anchor="t"/>
          <a:lstStyle/>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No evaluation set, no launch</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Trace every step end to end (OpenTelemetry)</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Evaluation gates in the release pipeline</a:t>
            </a:r>
            <a:endParaRPr lang="en-US" sz="1100" dirty="0"/>
          </a:p>
          <a:p>
            <a:pPr marL="152400" indent="-152400">
              <a:spcAft>
                <a:spcPts val="300"/>
              </a:spcAft>
              <a:buSzPct val="100000"/>
              <a:buChar char="•"/>
            </a:pPr>
            <a:r>
              <a:rPr lang="en-US" sz="1100" dirty="0">
                <a:solidFill>
                  <a:srgbClr val="1E2733"/>
                </a:solidFill>
                <a:latin typeface="Calibri" pitchFamily="34" charset="0"/>
                <a:ea typeface="Calibri" pitchFamily="34" charset="-122"/>
                <a:cs typeface="Calibri" pitchFamily="34" charset="-120"/>
              </a:rPr>
              <a:t>AI incidents: detect, contain, assess, learn</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06  ·  ROADMAP AND NEXT STEPS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Your 12-month roadmap</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18 / 20</a:t>
            </a:r>
            <a:endParaRPr lang="en-US" sz="900" dirty="0"/>
          </a:p>
        </p:txBody>
      </p:sp>
      <p:sp>
        <p:nvSpPr>
          <p:cNvPr id="6" name="Shape 4"/>
          <p:cNvSpPr/>
          <p:nvPr/>
        </p:nvSpPr>
        <p:spPr>
          <a:xfrm>
            <a:off x="457200" y="1280160"/>
            <a:ext cx="2651760" cy="2743200"/>
          </a:xfrm>
          <a:prstGeom prst="rect">
            <a:avLst/>
          </a:prstGeom>
          <a:solidFill>
            <a:srgbClr val="F2F5F9"/>
          </a:solidFill>
          <a:ln w="12700">
            <a:solidFill>
              <a:srgbClr val="F2F5F9"/>
            </a:solidFill>
            <a:prstDash val="solid"/>
          </a:ln>
        </p:spPr>
      </p:sp>
      <p:sp>
        <p:nvSpPr>
          <p:cNvPr id="7" name="Text 5"/>
          <p:cNvSpPr/>
          <p:nvPr/>
        </p:nvSpPr>
        <p:spPr>
          <a:xfrm>
            <a:off x="457200" y="1280160"/>
            <a:ext cx="2651760" cy="566928"/>
          </a:xfrm>
          <a:prstGeom prst="rect">
            <a:avLst/>
          </a:prstGeom>
          <a:solidFill>
            <a:srgbClr val="1F3A5F"/>
          </a:solidFill>
          <a:ln>
            <a:solidFill>
              <a:srgbClr val="1F3A5F"/>
            </a:solidFill>
          </a:ln>
        </p:spPr>
        <p:txBody>
          <a:bodyPr wrap="square" lIns="0" tIns="127000" rIns="0" bIns="0" rtlCol="0" anchor="ctr"/>
          <a:lstStyle/>
          <a:p>
            <a:pPr indent="0" marL="0">
              <a:buNone/>
            </a:pPr>
            <a:r>
              <a:rPr lang="en-US" sz="1000" dirty="0">
                <a:solidFill>
                  <a:srgbClr val="DCE6F0"/>
                </a:solidFill>
                <a:latin typeface="Calibri" pitchFamily="34" charset="0"/>
                <a:ea typeface="Calibri" pitchFamily="34" charset="-122"/>
                <a:cs typeface="Calibri" pitchFamily="34" charset="-120"/>
              </a:rPr>
              <a:t>Days 0 – 90</a:t>
            </a:r>
            <a:endParaRPr lang="en-US" sz="1000" dirty="0"/>
          </a:p>
          <a:p>
            <a:pPr indent="0" marL="0">
              <a:buNone/>
            </a:pPr>
            <a:r>
              <a:rPr lang="en-US" sz="1400" b="1" dirty="0">
                <a:solidFill>
                  <a:srgbClr val="FFFFFF"/>
                </a:solidFill>
                <a:latin typeface="Calibri" pitchFamily="34" charset="0"/>
                <a:ea typeface="Calibri" pitchFamily="34" charset="-122"/>
                <a:cs typeface="Calibri" pitchFamily="34" charset="-120"/>
              </a:rPr>
              <a:t>Envision and Align</a:t>
            </a:r>
            <a:endParaRPr lang="en-US" sz="1000" dirty="0"/>
          </a:p>
        </p:txBody>
      </p:sp>
      <p:sp>
        <p:nvSpPr>
          <p:cNvPr id="8" name="Text 6"/>
          <p:cNvSpPr/>
          <p:nvPr/>
        </p:nvSpPr>
        <p:spPr>
          <a:xfrm>
            <a:off x="594360" y="1938528"/>
            <a:ext cx="2377440" cy="1600200"/>
          </a:xfrm>
          <a:prstGeom prst="rect">
            <a:avLst/>
          </a:prstGeom>
          <a:noFill/>
          <a:ln/>
        </p:spPr>
        <p:txBody>
          <a:bodyPr wrap="square" lIns="0" tIns="0" rIns="0" bIns="0" rtlCol="0" anchor="t"/>
          <a:lstStyle/>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Agree 3 to 5 objectives and lead use cases, with baselines</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Sponsor, steering group and narrative</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AI policy, risk tiers and a fast lane</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Data readiness and platform baseline</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AI threat model; sanctioned tools</a:t>
            </a:r>
            <a:endParaRPr lang="en-US" sz="1000" dirty="0"/>
          </a:p>
        </p:txBody>
      </p:sp>
      <p:sp>
        <p:nvSpPr>
          <p:cNvPr id="9" name="Text 7"/>
          <p:cNvSpPr/>
          <p:nvPr/>
        </p:nvSpPr>
        <p:spPr>
          <a:xfrm>
            <a:off x="594360" y="3547872"/>
            <a:ext cx="2377440" cy="411480"/>
          </a:xfrm>
          <a:prstGeom prst="rect">
            <a:avLst/>
          </a:prstGeom>
          <a:noFill/>
          <a:ln/>
        </p:spPr>
        <p:txBody>
          <a:bodyPr wrap="square" lIns="0" tIns="0" rIns="0" bIns="0" rtlCol="0" anchor="t"/>
          <a:lstStyle/>
          <a:p>
            <a:pPr indent="0" marL="0">
              <a:buNone/>
            </a:pPr>
            <a:r>
              <a:rPr lang="en-US" sz="950" b="1" dirty="0">
                <a:solidFill>
                  <a:srgbClr val="0F8B7D"/>
                </a:solidFill>
                <a:latin typeface="Calibri" pitchFamily="34" charset="0"/>
                <a:ea typeface="Calibri" pitchFamily="34" charset="-122"/>
                <a:cs typeface="Calibri" pitchFamily="34" charset="-120"/>
              </a:rPr>
              <a:t>Exit: </a:t>
            </a:r>
            <a:pPr indent="0" marL="0">
              <a:buNone/>
            </a:pPr>
            <a:r>
              <a:rPr lang="en-US" sz="950" i="1" dirty="0">
                <a:solidFill>
                  <a:srgbClr val="1E2733"/>
                </a:solidFill>
                <a:latin typeface="Calibri" pitchFamily="34" charset="0"/>
                <a:ea typeface="Calibri" pitchFamily="34" charset="-122"/>
                <a:cs typeface="Calibri" pitchFamily="34" charset="-120"/>
              </a:rPr>
              <a:t>Lead use cases approved; maturity baseline recorded</a:t>
            </a:r>
            <a:endParaRPr lang="en-US" sz="950" dirty="0"/>
          </a:p>
        </p:txBody>
      </p:sp>
      <p:sp>
        <p:nvSpPr>
          <p:cNvPr id="10" name="Shape 8"/>
          <p:cNvSpPr/>
          <p:nvPr/>
        </p:nvSpPr>
        <p:spPr>
          <a:xfrm>
            <a:off x="3246120" y="1280160"/>
            <a:ext cx="2651760" cy="2743200"/>
          </a:xfrm>
          <a:prstGeom prst="rect">
            <a:avLst/>
          </a:prstGeom>
          <a:solidFill>
            <a:srgbClr val="F2F5F9"/>
          </a:solidFill>
          <a:ln w="12700">
            <a:solidFill>
              <a:srgbClr val="F2F5F9"/>
            </a:solidFill>
            <a:prstDash val="solid"/>
          </a:ln>
        </p:spPr>
      </p:sp>
      <p:sp>
        <p:nvSpPr>
          <p:cNvPr id="11" name="Text 9"/>
          <p:cNvSpPr/>
          <p:nvPr/>
        </p:nvSpPr>
        <p:spPr>
          <a:xfrm>
            <a:off x="3246120" y="1280160"/>
            <a:ext cx="2651760" cy="566928"/>
          </a:xfrm>
          <a:prstGeom prst="rect">
            <a:avLst/>
          </a:prstGeom>
          <a:solidFill>
            <a:srgbClr val="0F8B7D"/>
          </a:solidFill>
          <a:ln>
            <a:solidFill>
              <a:srgbClr val="0F8B7D"/>
            </a:solidFill>
          </a:ln>
        </p:spPr>
        <p:txBody>
          <a:bodyPr wrap="square" lIns="0" tIns="127000" rIns="0" bIns="0" rtlCol="0" anchor="ctr"/>
          <a:lstStyle/>
          <a:p>
            <a:pPr indent="0" marL="0">
              <a:buNone/>
            </a:pPr>
            <a:r>
              <a:rPr lang="en-US" sz="1000" dirty="0">
                <a:solidFill>
                  <a:srgbClr val="DCE6F0"/>
                </a:solidFill>
                <a:latin typeface="Calibri" pitchFamily="34" charset="0"/>
                <a:ea typeface="Calibri" pitchFamily="34" charset="-122"/>
                <a:cs typeface="Calibri" pitchFamily="34" charset="-120"/>
              </a:rPr>
              <a:t>Days 90 – 180</a:t>
            </a:r>
            <a:endParaRPr lang="en-US" sz="1000" dirty="0"/>
          </a:p>
          <a:p>
            <a:pPr indent="0" marL="0">
              <a:buNone/>
            </a:pPr>
            <a:r>
              <a:rPr lang="en-US" sz="1400" b="1" dirty="0">
                <a:solidFill>
                  <a:srgbClr val="FFFFFF"/>
                </a:solidFill>
                <a:latin typeface="Calibri" pitchFamily="34" charset="0"/>
                <a:ea typeface="Calibri" pitchFamily="34" charset="-122"/>
                <a:cs typeface="Calibri" pitchFamily="34" charset="-120"/>
              </a:rPr>
              <a:t>Launch</a:t>
            </a:r>
            <a:endParaRPr lang="en-US" sz="1000" dirty="0"/>
          </a:p>
        </p:txBody>
      </p:sp>
      <p:sp>
        <p:nvSpPr>
          <p:cNvPr id="12" name="Text 10"/>
          <p:cNvSpPr/>
          <p:nvPr/>
        </p:nvSpPr>
        <p:spPr>
          <a:xfrm>
            <a:off x="3383280" y="1938528"/>
            <a:ext cx="2377440" cy="1600200"/>
          </a:xfrm>
          <a:prstGeom prst="rect">
            <a:avLst/>
          </a:prstGeom>
          <a:noFill/>
          <a:ln/>
        </p:spPr>
        <p:txBody>
          <a:bodyPr wrap="square" lIns="0" tIns="0" rIns="0" bIns="0" rtlCol="0" anchor="t"/>
          <a:lstStyle/>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Lead use cases live with real users</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Role-based training and coaching</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Impact assessments for Tier 3</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Evaluation sets, tracing and dashboards</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Red teaming before launch</a:t>
            </a:r>
            <a:endParaRPr lang="en-US" sz="1000" dirty="0"/>
          </a:p>
        </p:txBody>
      </p:sp>
      <p:sp>
        <p:nvSpPr>
          <p:cNvPr id="13" name="Text 11"/>
          <p:cNvSpPr/>
          <p:nvPr/>
        </p:nvSpPr>
        <p:spPr>
          <a:xfrm>
            <a:off x="3383280" y="3547872"/>
            <a:ext cx="2377440" cy="411480"/>
          </a:xfrm>
          <a:prstGeom prst="rect">
            <a:avLst/>
          </a:prstGeom>
          <a:noFill/>
          <a:ln/>
        </p:spPr>
        <p:txBody>
          <a:bodyPr wrap="square" lIns="0" tIns="0" rIns="0" bIns="0" rtlCol="0" anchor="t"/>
          <a:lstStyle/>
          <a:p>
            <a:pPr indent="0" marL="0">
              <a:buNone/>
            </a:pPr>
            <a:r>
              <a:rPr lang="en-US" sz="950" b="1" dirty="0">
                <a:solidFill>
                  <a:srgbClr val="0F8B7D"/>
                </a:solidFill>
                <a:latin typeface="Calibri" pitchFamily="34" charset="0"/>
                <a:ea typeface="Calibri" pitchFamily="34" charset="-122"/>
                <a:cs typeface="Calibri" pitchFamily="34" charset="-120"/>
              </a:rPr>
              <a:t>Exit: </a:t>
            </a:r>
            <a:pPr indent="0" marL="0">
              <a:buNone/>
            </a:pPr>
            <a:r>
              <a:rPr lang="en-US" sz="950" i="1" dirty="0">
                <a:solidFill>
                  <a:srgbClr val="1E2733"/>
                </a:solidFill>
                <a:latin typeface="Calibri" pitchFamily="34" charset="0"/>
                <a:ea typeface="Calibri" pitchFamily="34" charset="-122"/>
                <a:cs typeface="Calibri" pitchFamily="34" charset="-120"/>
              </a:rPr>
              <a:t>Two or more use cases in production with measured indicators</a:t>
            </a:r>
            <a:endParaRPr lang="en-US" sz="950" dirty="0"/>
          </a:p>
        </p:txBody>
      </p:sp>
      <p:sp>
        <p:nvSpPr>
          <p:cNvPr id="14" name="Shape 12"/>
          <p:cNvSpPr/>
          <p:nvPr/>
        </p:nvSpPr>
        <p:spPr>
          <a:xfrm>
            <a:off x="6035040" y="1280160"/>
            <a:ext cx="2651760" cy="2743200"/>
          </a:xfrm>
          <a:prstGeom prst="rect">
            <a:avLst/>
          </a:prstGeom>
          <a:solidFill>
            <a:srgbClr val="F2F5F9"/>
          </a:solidFill>
          <a:ln w="12700">
            <a:solidFill>
              <a:srgbClr val="F2F5F9"/>
            </a:solidFill>
            <a:prstDash val="solid"/>
          </a:ln>
        </p:spPr>
      </p:sp>
      <p:sp>
        <p:nvSpPr>
          <p:cNvPr id="15" name="Text 13"/>
          <p:cNvSpPr/>
          <p:nvPr/>
        </p:nvSpPr>
        <p:spPr>
          <a:xfrm>
            <a:off x="6035040" y="1280160"/>
            <a:ext cx="2651760" cy="566928"/>
          </a:xfrm>
          <a:prstGeom prst="rect">
            <a:avLst/>
          </a:prstGeom>
          <a:solidFill>
            <a:srgbClr val="2C5282"/>
          </a:solidFill>
          <a:ln>
            <a:solidFill>
              <a:srgbClr val="2C5282"/>
            </a:solidFill>
          </a:ln>
        </p:spPr>
        <p:txBody>
          <a:bodyPr wrap="square" lIns="0" tIns="127000" rIns="0" bIns="0" rtlCol="0" anchor="ctr"/>
          <a:lstStyle/>
          <a:p>
            <a:pPr indent="0" marL="0">
              <a:buNone/>
            </a:pPr>
            <a:r>
              <a:rPr lang="en-US" sz="1000" dirty="0">
                <a:solidFill>
                  <a:srgbClr val="DCE6F0"/>
                </a:solidFill>
                <a:latin typeface="Calibri" pitchFamily="34" charset="0"/>
                <a:ea typeface="Calibri" pitchFamily="34" charset="-122"/>
                <a:cs typeface="Calibri" pitchFamily="34" charset="-120"/>
              </a:rPr>
              <a:t>Days 180 – 365</a:t>
            </a:r>
            <a:endParaRPr lang="en-US" sz="1000" dirty="0"/>
          </a:p>
          <a:p>
            <a:pPr indent="0" marL="0">
              <a:buNone/>
            </a:pPr>
            <a:r>
              <a:rPr lang="en-US" sz="1400" b="1" dirty="0">
                <a:solidFill>
                  <a:srgbClr val="FFFFFF"/>
                </a:solidFill>
                <a:latin typeface="Calibri" pitchFamily="34" charset="0"/>
                <a:ea typeface="Calibri" pitchFamily="34" charset="-122"/>
                <a:cs typeface="Calibri" pitchFamily="34" charset="-120"/>
              </a:rPr>
              <a:t>Scale</a:t>
            </a:r>
            <a:endParaRPr lang="en-US" sz="1000" dirty="0"/>
          </a:p>
        </p:txBody>
      </p:sp>
      <p:sp>
        <p:nvSpPr>
          <p:cNvPr id="16" name="Text 14"/>
          <p:cNvSpPr/>
          <p:nvPr/>
        </p:nvSpPr>
        <p:spPr>
          <a:xfrm>
            <a:off x="6172200" y="1938528"/>
            <a:ext cx="2377440" cy="1600200"/>
          </a:xfrm>
          <a:prstGeom prst="rect">
            <a:avLst/>
          </a:prstGeom>
          <a:noFill/>
          <a:ln/>
        </p:spPr>
        <p:txBody>
          <a:bodyPr wrap="square" lIns="0" tIns="0" rIns="0" bIns="0" rtlCol="0" anchor="t"/>
          <a:lstStyle/>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Portfolio of 10+ use cases; quarterly value reports</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Hub-and-spoke model; incentives updated</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Management system aligned to ISO/IEC 42001</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Reusable data products and semantic layer</a:t>
            </a:r>
            <a:endParaRPr lang="en-US" sz="1000" dirty="0"/>
          </a:p>
          <a:p>
            <a:pPr marL="152400" indent="-152400">
              <a:spcAft>
                <a:spcPts val="300"/>
              </a:spcAft>
              <a:buSzPct val="100000"/>
              <a:buChar char="•"/>
            </a:pPr>
            <a:r>
              <a:rPr lang="en-US" sz="1000" dirty="0">
                <a:solidFill>
                  <a:srgbClr val="1E2733"/>
                </a:solidFill>
                <a:latin typeface="Calibri" pitchFamily="34" charset="0"/>
                <a:ea typeface="Calibri" pitchFamily="34" charset="-122"/>
                <a:cs typeface="Calibri" pitchFamily="34" charset="-120"/>
              </a:rPr>
              <a:t>Agent control plane; supervised agents</a:t>
            </a:r>
            <a:endParaRPr lang="en-US" sz="1000" dirty="0"/>
          </a:p>
        </p:txBody>
      </p:sp>
      <p:sp>
        <p:nvSpPr>
          <p:cNvPr id="17" name="Text 15"/>
          <p:cNvSpPr/>
          <p:nvPr/>
        </p:nvSpPr>
        <p:spPr>
          <a:xfrm>
            <a:off x="6172200" y="3547872"/>
            <a:ext cx="2377440" cy="411480"/>
          </a:xfrm>
          <a:prstGeom prst="rect">
            <a:avLst/>
          </a:prstGeom>
          <a:noFill/>
          <a:ln/>
        </p:spPr>
        <p:txBody>
          <a:bodyPr wrap="square" lIns="0" tIns="0" rIns="0" bIns="0" rtlCol="0" anchor="t"/>
          <a:lstStyle/>
          <a:p>
            <a:pPr indent="0" marL="0">
              <a:buNone/>
            </a:pPr>
            <a:r>
              <a:rPr lang="en-US" sz="950" b="1" dirty="0">
                <a:solidFill>
                  <a:srgbClr val="0F8B7D"/>
                </a:solidFill>
                <a:latin typeface="Calibri" pitchFamily="34" charset="0"/>
                <a:ea typeface="Calibri" pitchFamily="34" charset="-122"/>
                <a:cs typeface="Calibri" pitchFamily="34" charset="-120"/>
              </a:rPr>
              <a:t>Exit: </a:t>
            </a:r>
            <a:pPr indent="0" marL="0">
              <a:buNone/>
            </a:pPr>
            <a:r>
              <a:rPr lang="en-US" sz="950" i="1" dirty="0">
                <a:solidFill>
                  <a:srgbClr val="1E2733"/>
                </a:solidFill>
                <a:latin typeface="Calibri" pitchFamily="34" charset="0"/>
                <a:ea typeface="Calibri" pitchFamily="34" charset="-122"/>
                <a:cs typeface="Calibri" pitchFamily="34" charset="-120"/>
              </a:rPr>
              <a:t>Value verified; maturity up one level in most dimensions</a:t>
            </a:r>
            <a:endParaRPr lang="en-US" sz="950" dirty="0"/>
          </a:p>
        </p:txBody>
      </p:sp>
      <p:sp>
        <p:nvSpPr>
          <p:cNvPr id="18" name="Shape 16"/>
          <p:cNvSpPr/>
          <p:nvPr/>
        </p:nvSpPr>
        <p:spPr>
          <a:xfrm>
            <a:off x="457200" y="4133088"/>
            <a:ext cx="8229600" cy="457200"/>
          </a:xfrm>
          <a:prstGeom prst="rect">
            <a:avLst/>
          </a:prstGeom>
          <a:solidFill>
            <a:srgbClr val="FFF4E0"/>
          </a:solidFill>
          <a:ln w="12700">
            <a:solidFill>
              <a:srgbClr val="FFF4E0"/>
            </a:solidFill>
            <a:prstDash val="solid"/>
          </a:ln>
        </p:spPr>
      </p:sp>
      <p:sp>
        <p:nvSpPr>
          <p:cNvPr id="19" name="Shape 17"/>
          <p:cNvSpPr/>
          <p:nvPr/>
        </p:nvSpPr>
        <p:spPr>
          <a:xfrm>
            <a:off x="457200" y="4133088"/>
            <a:ext cx="64008" cy="457200"/>
          </a:xfrm>
          <a:prstGeom prst="rect">
            <a:avLst/>
          </a:prstGeom>
          <a:solidFill>
            <a:srgbClr val="F2A33A"/>
          </a:solidFill>
          <a:ln w="12700">
            <a:solidFill>
              <a:srgbClr val="F2A33A"/>
            </a:solidFill>
            <a:prstDash val="solid"/>
          </a:ln>
        </p:spPr>
      </p:sp>
      <p:sp>
        <p:nvSpPr>
          <p:cNvPr id="20" name="Text 18"/>
          <p:cNvSpPr/>
          <p:nvPr/>
        </p:nvSpPr>
        <p:spPr>
          <a:xfrm>
            <a:off x="658368" y="4151376"/>
            <a:ext cx="7909560" cy="420624"/>
          </a:xfrm>
          <a:prstGeom prst="rect">
            <a:avLst/>
          </a:prstGeom>
          <a:noFill/>
          <a:ln/>
        </p:spPr>
        <p:txBody>
          <a:bodyPr wrap="square" lIns="0" tIns="0" rIns="0" bIns="0" rtlCol="0" anchor="ctr"/>
          <a:lstStyle/>
          <a:p>
            <a:pPr indent="0" marL="0">
              <a:buNone/>
            </a:pPr>
            <a:r>
              <a:rPr lang="en-US" sz="1050" b="1" dirty="0">
                <a:solidFill>
                  <a:srgbClr val="6B4200"/>
                </a:solidFill>
                <a:latin typeface="Calibri" pitchFamily="34" charset="0"/>
                <a:ea typeface="Calibri" pitchFamily="34" charset="-122"/>
                <a:cs typeface="Calibri" pitchFamily="34" charset="-120"/>
              </a:rPr>
              <a:t>Starting point matters: </a:t>
            </a:r>
            <a:pPr indent="0" marL="0">
              <a:buNone/>
            </a:pPr>
            <a:r>
              <a:rPr lang="en-US" sz="1050" dirty="0">
                <a:solidFill>
                  <a:srgbClr val="6B4200"/>
                </a:solidFill>
                <a:latin typeface="Calibri" pitchFamily="34" charset="0"/>
                <a:ea typeface="Calibri" pitchFamily="34" charset="-122"/>
                <a:cs typeface="Calibri" pitchFamily="34" charset="-120"/>
              </a:rPr>
              <a:t>Level 1 teams focus on sponsorship, policy and sanctioned tools; Level 2 teams stop pilot sprawl and build one production path.</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9006840" y="0"/>
            <a:ext cx="137160" cy="5143500"/>
          </a:xfrm>
          <a:prstGeom prst="rect">
            <a:avLst/>
          </a:prstGeom>
          <a:solidFill>
            <a:srgbClr val="0F8B7D"/>
          </a:solidFill>
          <a:ln w="12700">
            <a:solidFill>
              <a:srgbClr val="0F8B7D"/>
            </a:solidFill>
            <a:prstDash val="solid"/>
          </a:ln>
        </p:spPr>
      </p:sp>
      <p:sp>
        <p:nvSpPr>
          <p:cNvPr id="3" name="Text 1"/>
          <p:cNvSpPr/>
          <p:nvPr/>
        </p:nvSpPr>
        <p:spPr>
          <a:xfrm>
            <a:off x="457200" y="256032"/>
            <a:ext cx="8046720" cy="256032"/>
          </a:xfrm>
          <a:prstGeom prst="rect">
            <a:avLst/>
          </a:prstGeom>
          <a:noFill/>
          <a:ln/>
        </p:spPr>
        <p:txBody>
          <a:bodyPr wrap="square" lIns="0" tIns="0" rIns="0" bIns="0" rtlCol="0" anchor="t"/>
          <a:lstStyle/>
          <a:p>
            <a:pPr indent="0" marL="0">
              <a:buNone/>
            </a:pPr>
            <a:r>
              <a:rPr lang="en-US" sz="1100" b="1" spc="200" kern="0" dirty="0">
                <a:solidFill>
                  <a:srgbClr val="0F8B7D"/>
                </a:solidFill>
                <a:latin typeface="Calibri" pitchFamily="34" charset="0"/>
                <a:ea typeface="Calibri" pitchFamily="34" charset="-122"/>
                <a:cs typeface="Calibri" pitchFamily="34" charset="-120"/>
              </a:rPr>
              <a:t>06  ·  ROADMAP AND NEXT STEPS</a:t>
            </a:r>
            <a:endParaRPr lang="en-US" sz="1100" dirty="0"/>
          </a:p>
        </p:txBody>
      </p:sp>
      <p:sp>
        <p:nvSpPr>
          <p:cNvPr id="4" name="Text 2"/>
          <p:cNvSpPr/>
          <p:nvPr/>
        </p:nvSpPr>
        <p:spPr>
          <a:xfrm>
            <a:off x="457200" y="530352"/>
            <a:ext cx="8321040" cy="548640"/>
          </a:xfrm>
          <a:prstGeom prst="rect">
            <a:avLst/>
          </a:prstGeom>
          <a:noFill/>
          <a:ln/>
        </p:spPr>
        <p:txBody>
          <a:bodyPr wrap="square" lIns="0" tIns="0" rIns="0" bIns="0" rtlCol="0" anchor="t">
            <a:normAutofit/>
          </a:bodyPr>
          <a:lstStyle/>
          <a:p>
            <a:pPr indent="0" marL="0">
              <a:buNone/>
            </a:pPr>
            <a:r>
              <a:rPr lang="en-US" sz="2600" b="1" dirty="0">
                <a:solidFill>
                  <a:srgbClr val="1F3A5F"/>
                </a:solidFill>
                <a:latin typeface="Calibri" pitchFamily="34" charset="0"/>
                <a:ea typeface="Calibri" pitchFamily="34" charset="-122"/>
                <a:cs typeface="Calibri" pitchFamily="34" charset="-120"/>
              </a:rPr>
              <a:t>Ten principles to take away</a:t>
            </a:r>
            <a:endParaRPr lang="en-US" sz="2600" dirty="0"/>
          </a:p>
        </p:txBody>
      </p:sp>
      <p:sp>
        <p:nvSpPr>
          <p:cNvPr id="5" name="Text 3"/>
          <p:cNvSpPr/>
          <p:nvPr/>
        </p:nvSpPr>
        <p:spPr>
          <a:xfrm>
            <a:off x="457200" y="4800600"/>
            <a:ext cx="8229600" cy="228600"/>
          </a:xfrm>
          <a:prstGeom prst="rect">
            <a:avLst/>
          </a:prstGeom>
          <a:noFill/>
          <a:ln/>
        </p:spPr>
        <p:txBody>
          <a:bodyPr wrap="square" lIns="0" tIns="0" rIns="0" bIns="0" rtlCol="0" anchor="t"/>
          <a:lstStyle/>
          <a:p>
            <a:pPr indent="0" marL="0">
              <a:buNone/>
            </a:pPr>
            <a:r>
              <a:rPr lang="en-US" sz="900" dirty="0">
                <a:solidFill>
                  <a:srgbClr val="5A6270"/>
                </a:solidFill>
                <a:latin typeface="Calibri" pitchFamily="34" charset="0"/>
                <a:ea typeface="Calibri" pitchFamily="34" charset="-122"/>
                <a:cs typeface="Calibri" pitchFamily="34" charset="-120"/>
              </a:rPr>
              <a:t>The Unified AI Adoption Framework  ·  19 / 20</a:t>
            </a:r>
            <a:endParaRPr lang="en-US" sz="900" dirty="0"/>
          </a:p>
        </p:txBody>
      </p:sp>
      <p:sp>
        <p:nvSpPr>
          <p:cNvPr id="6" name="Text 4"/>
          <p:cNvSpPr/>
          <p:nvPr/>
        </p:nvSpPr>
        <p:spPr>
          <a:xfrm>
            <a:off x="457200" y="1298448"/>
            <a:ext cx="594360" cy="502920"/>
          </a:xfrm>
          <a:prstGeom prst="rect">
            <a:avLst/>
          </a:prstGeom>
          <a:noFill/>
          <a:ln/>
        </p:spPr>
        <p:txBody>
          <a:bodyPr wrap="square" lIns="0" tIns="0" rIns="0" bIns="0" rtlCol="0" anchor="ctr"/>
          <a:lstStyle/>
          <a:p>
            <a:pPr indent="0" marL="0">
              <a:buNone/>
            </a:pPr>
            <a:r>
              <a:rPr lang="en-US" sz="2200" b="1" dirty="0">
                <a:solidFill>
                  <a:srgbClr val="0F8B7D"/>
                </a:solidFill>
                <a:latin typeface="Calibri" pitchFamily="34" charset="0"/>
                <a:ea typeface="Calibri" pitchFamily="34" charset="-122"/>
                <a:cs typeface="Calibri" pitchFamily="34" charset="-120"/>
              </a:rPr>
              <a:t>01</a:t>
            </a:r>
            <a:endParaRPr lang="en-US" sz="2200" dirty="0"/>
          </a:p>
        </p:txBody>
      </p:sp>
      <p:sp>
        <p:nvSpPr>
          <p:cNvPr id="7" name="Text 5"/>
          <p:cNvSpPr/>
          <p:nvPr/>
        </p:nvSpPr>
        <p:spPr>
          <a:xfrm>
            <a:off x="1097280" y="129844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Start from business outcomes and measure from a baseline.</a:t>
            </a:r>
            <a:endParaRPr lang="en-US" sz="1250" dirty="0"/>
          </a:p>
        </p:txBody>
      </p:sp>
      <p:sp>
        <p:nvSpPr>
          <p:cNvPr id="8" name="Shape 6"/>
          <p:cNvSpPr/>
          <p:nvPr/>
        </p:nvSpPr>
        <p:spPr>
          <a:xfrm>
            <a:off x="1097280" y="1865376"/>
            <a:ext cx="3383280" cy="0"/>
          </a:xfrm>
          <a:prstGeom prst="line">
            <a:avLst/>
          </a:prstGeom>
          <a:noFill/>
          <a:ln w="9525">
            <a:solidFill>
              <a:srgbClr val="D0D7E1"/>
            </a:solidFill>
            <a:prstDash val="solid"/>
          </a:ln>
        </p:spPr>
      </p:sp>
      <p:sp>
        <p:nvSpPr>
          <p:cNvPr id="9" name="Text 7"/>
          <p:cNvSpPr/>
          <p:nvPr/>
        </p:nvSpPr>
        <p:spPr>
          <a:xfrm>
            <a:off x="457200" y="1938528"/>
            <a:ext cx="594360" cy="502920"/>
          </a:xfrm>
          <a:prstGeom prst="rect">
            <a:avLst/>
          </a:prstGeom>
          <a:noFill/>
          <a:ln/>
        </p:spPr>
        <p:txBody>
          <a:bodyPr wrap="square" lIns="0" tIns="0" rIns="0" bIns="0" rtlCol="0" anchor="ctr"/>
          <a:lstStyle/>
          <a:p>
            <a:pPr indent="0" marL="0">
              <a:buNone/>
            </a:pPr>
            <a:r>
              <a:rPr lang="en-US" sz="2200" b="1" dirty="0">
                <a:solidFill>
                  <a:srgbClr val="0F8B7D"/>
                </a:solidFill>
                <a:latin typeface="Calibri" pitchFamily="34" charset="0"/>
                <a:ea typeface="Calibri" pitchFamily="34" charset="-122"/>
                <a:cs typeface="Calibri" pitchFamily="34" charset="-120"/>
              </a:rPr>
              <a:t>02</a:t>
            </a:r>
            <a:endParaRPr lang="en-US" sz="2200" dirty="0"/>
          </a:p>
        </p:txBody>
      </p:sp>
      <p:sp>
        <p:nvSpPr>
          <p:cNvPr id="10" name="Text 8"/>
          <p:cNvSpPr/>
          <p:nvPr/>
        </p:nvSpPr>
        <p:spPr>
          <a:xfrm>
            <a:off x="1097280" y="193852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Fund a portfolio in stages, and make stopping normal.</a:t>
            </a:r>
            <a:endParaRPr lang="en-US" sz="1250" dirty="0"/>
          </a:p>
        </p:txBody>
      </p:sp>
      <p:sp>
        <p:nvSpPr>
          <p:cNvPr id="11" name="Shape 9"/>
          <p:cNvSpPr/>
          <p:nvPr/>
        </p:nvSpPr>
        <p:spPr>
          <a:xfrm>
            <a:off x="1097280" y="2505456"/>
            <a:ext cx="3383280" cy="0"/>
          </a:xfrm>
          <a:prstGeom prst="line">
            <a:avLst/>
          </a:prstGeom>
          <a:noFill/>
          <a:ln w="9525">
            <a:solidFill>
              <a:srgbClr val="D0D7E1"/>
            </a:solidFill>
            <a:prstDash val="solid"/>
          </a:ln>
        </p:spPr>
      </p:sp>
      <p:sp>
        <p:nvSpPr>
          <p:cNvPr id="12" name="Text 10"/>
          <p:cNvSpPr/>
          <p:nvPr/>
        </p:nvSpPr>
        <p:spPr>
          <a:xfrm>
            <a:off x="457200" y="2578608"/>
            <a:ext cx="594360" cy="502920"/>
          </a:xfrm>
          <a:prstGeom prst="rect">
            <a:avLst/>
          </a:prstGeom>
          <a:noFill/>
          <a:ln/>
        </p:spPr>
        <p:txBody>
          <a:bodyPr wrap="square" lIns="0" tIns="0" rIns="0" bIns="0" rtlCol="0" anchor="ctr"/>
          <a:lstStyle/>
          <a:p>
            <a:pPr indent="0" marL="0">
              <a:buNone/>
            </a:pPr>
            <a:r>
              <a:rPr lang="en-US" sz="2200" b="1" dirty="0">
                <a:solidFill>
                  <a:srgbClr val="0F8B7D"/>
                </a:solidFill>
                <a:latin typeface="Calibri" pitchFamily="34" charset="0"/>
                <a:ea typeface="Calibri" pitchFamily="34" charset="-122"/>
                <a:cs typeface="Calibri" pitchFamily="34" charset="-120"/>
              </a:rPr>
              <a:t>03</a:t>
            </a:r>
            <a:endParaRPr lang="en-US" sz="2200" dirty="0"/>
          </a:p>
        </p:txBody>
      </p:sp>
      <p:sp>
        <p:nvSpPr>
          <p:cNvPr id="13" name="Text 11"/>
          <p:cNvSpPr/>
          <p:nvPr/>
        </p:nvSpPr>
        <p:spPr>
          <a:xfrm>
            <a:off x="1097280" y="257860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Make data readiness a platform investment, not a per-project chore.</a:t>
            </a:r>
            <a:endParaRPr lang="en-US" sz="1250" dirty="0"/>
          </a:p>
        </p:txBody>
      </p:sp>
      <p:sp>
        <p:nvSpPr>
          <p:cNvPr id="14" name="Shape 12"/>
          <p:cNvSpPr/>
          <p:nvPr/>
        </p:nvSpPr>
        <p:spPr>
          <a:xfrm>
            <a:off x="1097280" y="3145536"/>
            <a:ext cx="3383280" cy="0"/>
          </a:xfrm>
          <a:prstGeom prst="line">
            <a:avLst/>
          </a:prstGeom>
          <a:noFill/>
          <a:ln w="9525">
            <a:solidFill>
              <a:srgbClr val="D0D7E1"/>
            </a:solidFill>
            <a:prstDash val="solid"/>
          </a:ln>
        </p:spPr>
      </p:sp>
      <p:sp>
        <p:nvSpPr>
          <p:cNvPr id="15" name="Text 13"/>
          <p:cNvSpPr/>
          <p:nvPr/>
        </p:nvSpPr>
        <p:spPr>
          <a:xfrm>
            <a:off x="457200" y="3218688"/>
            <a:ext cx="594360" cy="502920"/>
          </a:xfrm>
          <a:prstGeom prst="rect">
            <a:avLst/>
          </a:prstGeom>
          <a:noFill/>
          <a:ln/>
        </p:spPr>
        <p:txBody>
          <a:bodyPr wrap="square" lIns="0" tIns="0" rIns="0" bIns="0" rtlCol="0" anchor="ctr"/>
          <a:lstStyle/>
          <a:p>
            <a:pPr indent="0" marL="0">
              <a:buNone/>
            </a:pPr>
            <a:r>
              <a:rPr lang="en-US" sz="2200" b="1" dirty="0">
                <a:solidFill>
                  <a:srgbClr val="0F8B7D"/>
                </a:solidFill>
                <a:latin typeface="Calibri" pitchFamily="34" charset="0"/>
                <a:ea typeface="Calibri" pitchFamily="34" charset="-122"/>
                <a:cs typeface="Calibri" pitchFamily="34" charset="-120"/>
              </a:rPr>
              <a:t>04</a:t>
            </a:r>
            <a:endParaRPr lang="en-US" sz="2200" dirty="0"/>
          </a:p>
        </p:txBody>
      </p:sp>
      <p:sp>
        <p:nvSpPr>
          <p:cNvPr id="16" name="Text 14"/>
          <p:cNvSpPr/>
          <p:nvPr/>
        </p:nvSpPr>
        <p:spPr>
          <a:xfrm>
            <a:off x="1097280" y="321868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Govern in proportion to risk, and build governance into delivery.</a:t>
            </a:r>
            <a:endParaRPr lang="en-US" sz="1250" dirty="0"/>
          </a:p>
        </p:txBody>
      </p:sp>
      <p:sp>
        <p:nvSpPr>
          <p:cNvPr id="17" name="Shape 15"/>
          <p:cNvSpPr/>
          <p:nvPr/>
        </p:nvSpPr>
        <p:spPr>
          <a:xfrm>
            <a:off x="1097280" y="3785616"/>
            <a:ext cx="3383280" cy="0"/>
          </a:xfrm>
          <a:prstGeom prst="line">
            <a:avLst/>
          </a:prstGeom>
          <a:noFill/>
          <a:ln w="9525">
            <a:solidFill>
              <a:srgbClr val="D0D7E1"/>
            </a:solidFill>
            <a:prstDash val="solid"/>
          </a:ln>
        </p:spPr>
      </p:sp>
      <p:sp>
        <p:nvSpPr>
          <p:cNvPr id="18" name="Text 16"/>
          <p:cNvSpPr/>
          <p:nvPr/>
        </p:nvSpPr>
        <p:spPr>
          <a:xfrm>
            <a:off x="457200" y="3858768"/>
            <a:ext cx="594360" cy="502920"/>
          </a:xfrm>
          <a:prstGeom prst="rect">
            <a:avLst/>
          </a:prstGeom>
          <a:noFill/>
          <a:ln/>
        </p:spPr>
        <p:txBody>
          <a:bodyPr wrap="square" lIns="0" tIns="0" rIns="0" bIns="0" rtlCol="0" anchor="ctr"/>
          <a:lstStyle/>
          <a:p>
            <a:pPr indent="0" marL="0">
              <a:buNone/>
            </a:pPr>
            <a:r>
              <a:rPr lang="en-US" sz="2200" b="1" dirty="0">
                <a:solidFill>
                  <a:srgbClr val="0F8B7D"/>
                </a:solidFill>
                <a:latin typeface="Calibri" pitchFamily="34" charset="0"/>
                <a:ea typeface="Calibri" pitchFamily="34" charset="-122"/>
                <a:cs typeface="Calibri" pitchFamily="34" charset="-120"/>
              </a:rPr>
              <a:t>05</a:t>
            </a:r>
            <a:endParaRPr lang="en-US" sz="2200" dirty="0"/>
          </a:p>
        </p:txBody>
      </p:sp>
      <p:sp>
        <p:nvSpPr>
          <p:cNvPr id="19" name="Text 17"/>
          <p:cNvSpPr/>
          <p:nvPr/>
        </p:nvSpPr>
        <p:spPr>
          <a:xfrm>
            <a:off x="1097280" y="385876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Use NIST AI RMF for practice and ISO/IEC 42001 for assurance.</a:t>
            </a:r>
            <a:endParaRPr lang="en-US" sz="1250" dirty="0"/>
          </a:p>
        </p:txBody>
      </p:sp>
      <p:sp>
        <p:nvSpPr>
          <p:cNvPr id="20" name="Text 18"/>
          <p:cNvSpPr/>
          <p:nvPr/>
        </p:nvSpPr>
        <p:spPr>
          <a:xfrm>
            <a:off x="4663440" y="1298448"/>
            <a:ext cx="594360" cy="502920"/>
          </a:xfrm>
          <a:prstGeom prst="rect">
            <a:avLst/>
          </a:prstGeom>
          <a:noFill/>
          <a:ln/>
        </p:spPr>
        <p:txBody>
          <a:bodyPr wrap="square" lIns="0" tIns="0" rIns="0" bIns="0" rtlCol="0" anchor="ctr"/>
          <a:lstStyle/>
          <a:p>
            <a:pPr indent="0" marL="0">
              <a:buNone/>
            </a:pPr>
            <a:r>
              <a:rPr lang="en-US" sz="2200" b="1" dirty="0">
                <a:solidFill>
                  <a:srgbClr val="F2A33A"/>
                </a:solidFill>
                <a:latin typeface="Calibri" pitchFamily="34" charset="0"/>
                <a:ea typeface="Calibri" pitchFamily="34" charset="-122"/>
                <a:cs typeface="Calibri" pitchFamily="34" charset="-120"/>
              </a:rPr>
              <a:t>06</a:t>
            </a:r>
            <a:endParaRPr lang="en-US" sz="2200" dirty="0"/>
          </a:p>
        </p:txBody>
      </p:sp>
      <p:sp>
        <p:nvSpPr>
          <p:cNvPr id="21" name="Text 19"/>
          <p:cNvSpPr/>
          <p:nvPr/>
        </p:nvSpPr>
        <p:spPr>
          <a:xfrm>
            <a:off x="5303520" y="129844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Manage the people side deliberately with ADKAR, group by group.</a:t>
            </a:r>
            <a:endParaRPr lang="en-US" sz="1250" dirty="0"/>
          </a:p>
        </p:txBody>
      </p:sp>
      <p:sp>
        <p:nvSpPr>
          <p:cNvPr id="22" name="Shape 20"/>
          <p:cNvSpPr/>
          <p:nvPr/>
        </p:nvSpPr>
        <p:spPr>
          <a:xfrm>
            <a:off x="5303520" y="1865376"/>
            <a:ext cx="3383280" cy="0"/>
          </a:xfrm>
          <a:prstGeom prst="line">
            <a:avLst/>
          </a:prstGeom>
          <a:noFill/>
          <a:ln w="9525">
            <a:solidFill>
              <a:srgbClr val="D0D7E1"/>
            </a:solidFill>
            <a:prstDash val="solid"/>
          </a:ln>
        </p:spPr>
      </p:sp>
      <p:sp>
        <p:nvSpPr>
          <p:cNvPr id="23" name="Text 21"/>
          <p:cNvSpPr/>
          <p:nvPr/>
        </p:nvSpPr>
        <p:spPr>
          <a:xfrm>
            <a:off x="4663440" y="1938528"/>
            <a:ext cx="594360" cy="502920"/>
          </a:xfrm>
          <a:prstGeom prst="rect">
            <a:avLst/>
          </a:prstGeom>
          <a:noFill/>
          <a:ln/>
        </p:spPr>
        <p:txBody>
          <a:bodyPr wrap="square" lIns="0" tIns="0" rIns="0" bIns="0" rtlCol="0" anchor="ctr"/>
          <a:lstStyle/>
          <a:p>
            <a:pPr indent="0" marL="0">
              <a:buNone/>
            </a:pPr>
            <a:r>
              <a:rPr lang="en-US" sz="2200" b="1" dirty="0">
                <a:solidFill>
                  <a:srgbClr val="F2A33A"/>
                </a:solidFill>
                <a:latin typeface="Calibri" pitchFamily="34" charset="0"/>
                <a:ea typeface="Calibri" pitchFamily="34" charset="-122"/>
                <a:cs typeface="Calibri" pitchFamily="34" charset="-120"/>
              </a:rPr>
              <a:t>07</a:t>
            </a:r>
            <a:endParaRPr lang="en-US" sz="2200" dirty="0"/>
          </a:p>
        </p:txBody>
      </p:sp>
      <p:sp>
        <p:nvSpPr>
          <p:cNvPr id="24" name="Text 22"/>
          <p:cNvSpPr/>
          <p:nvPr/>
        </p:nvSpPr>
        <p:spPr>
          <a:xfrm>
            <a:off x="5303520" y="193852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Give agents the least autonomy that delivers the outcome.</a:t>
            </a:r>
            <a:endParaRPr lang="en-US" sz="1250" dirty="0"/>
          </a:p>
        </p:txBody>
      </p:sp>
      <p:sp>
        <p:nvSpPr>
          <p:cNvPr id="25" name="Shape 23"/>
          <p:cNvSpPr/>
          <p:nvPr/>
        </p:nvSpPr>
        <p:spPr>
          <a:xfrm>
            <a:off x="5303520" y="2505456"/>
            <a:ext cx="3383280" cy="0"/>
          </a:xfrm>
          <a:prstGeom prst="line">
            <a:avLst/>
          </a:prstGeom>
          <a:noFill/>
          <a:ln w="9525">
            <a:solidFill>
              <a:srgbClr val="D0D7E1"/>
            </a:solidFill>
            <a:prstDash val="solid"/>
          </a:ln>
        </p:spPr>
      </p:sp>
      <p:sp>
        <p:nvSpPr>
          <p:cNvPr id="26" name="Text 24"/>
          <p:cNvSpPr/>
          <p:nvPr/>
        </p:nvSpPr>
        <p:spPr>
          <a:xfrm>
            <a:off x="4663440" y="2578608"/>
            <a:ext cx="594360" cy="502920"/>
          </a:xfrm>
          <a:prstGeom prst="rect">
            <a:avLst/>
          </a:prstGeom>
          <a:noFill/>
          <a:ln/>
        </p:spPr>
        <p:txBody>
          <a:bodyPr wrap="square" lIns="0" tIns="0" rIns="0" bIns="0" rtlCol="0" anchor="ctr"/>
          <a:lstStyle/>
          <a:p>
            <a:pPr indent="0" marL="0">
              <a:buNone/>
            </a:pPr>
            <a:r>
              <a:rPr lang="en-US" sz="2200" b="1" dirty="0">
                <a:solidFill>
                  <a:srgbClr val="F2A33A"/>
                </a:solidFill>
                <a:latin typeface="Calibri" pitchFamily="34" charset="0"/>
                <a:ea typeface="Calibri" pitchFamily="34" charset="-122"/>
                <a:cs typeface="Calibri" pitchFamily="34" charset="-120"/>
              </a:rPr>
              <a:t>08</a:t>
            </a:r>
            <a:endParaRPr lang="en-US" sz="2200" dirty="0"/>
          </a:p>
        </p:txBody>
      </p:sp>
      <p:sp>
        <p:nvSpPr>
          <p:cNvPr id="27" name="Text 25"/>
          <p:cNvSpPr/>
          <p:nvPr/>
        </p:nvSpPr>
        <p:spPr>
          <a:xfrm>
            <a:off x="5303520" y="257860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Treat agents as identities with least privilege, budgets and a kill switch.</a:t>
            </a:r>
            <a:endParaRPr lang="en-US" sz="1250" dirty="0"/>
          </a:p>
        </p:txBody>
      </p:sp>
      <p:sp>
        <p:nvSpPr>
          <p:cNvPr id="28" name="Shape 26"/>
          <p:cNvSpPr/>
          <p:nvPr/>
        </p:nvSpPr>
        <p:spPr>
          <a:xfrm>
            <a:off x="5303520" y="3145536"/>
            <a:ext cx="3383280" cy="0"/>
          </a:xfrm>
          <a:prstGeom prst="line">
            <a:avLst/>
          </a:prstGeom>
          <a:noFill/>
          <a:ln w="9525">
            <a:solidFill>
              <a:srgbClr val="D0D7E1"/>
            </a:solidFill>
            <a:prstDash val="solid"/>
          </a:ln>
        </p:spPr>
      </p:sp>
      <p:sp>
        <p:nvSpPr>
          <p:cNvPr id="29" name="Text 27"/>
          <p:cNvSpPr/>
          <p:nvPr/>
        </p:nvSpPr>
        <p:spPr>
          <a:xfrm>
            <a:off x="4663440" y="3218688"/>
            <a:ext cx="594360" cy="502920"/>
          </a:xfrm>
          <a:prstGeom prst="rect">
            <a:avLst/>
          </a:prstGeom>
          <a:noFill/>
          <a:ln/>
        </p:spPr>
        <p:txBody>
          <a:bodyPr wrap="square" lIns="0" tIns="0" rIns="0" bIns="0" rtlCol="0" anchor="ctr"/>
          <a:lstStyle/>
          <a:p>
            <a:pPr indent="0" marL="0">
              <a:buNone/>
            </a:pPr>
            <a:r>
              <a:rPr lang="en-US" sz="2200" b="1" dirty="0">
                <a:solidFill>
                  <a:srgbClr val="F2A33A"/>
                </a:solidFill>
                <a:latin typeface="Calibri" pitchFamily="34" charset="0"/>
                <a:ea typeface="Calibri" pitchFamily="34" charset="-122"/>
                <a:cs typeface="Calibri" pitchFamily="34" charset="-120"/>
              </a:rPr>
              <a:t>09</a:t>
            </a:r>
            <a:endParaRPr lang="en-US" sz="2200" dirty="0"/>
          </a:p>
        </p:txBody>
      </p:sp>
      <p:sp>
        <p:nvSpPr>
          <p:cNvPr id="30" name="Text 28"/>
          <p:cNvSpPr/>
          <p:nvPr/>
        </p:nvSpPr>
        <p:spPr>
          <a:xfrm>
            <a:off x="5303520" y="321868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No evaluation set, no launch; observe quality, safety and cost.</a:t>
            </a:r>
            <a:endParaRPr lang="en-US" sz="1250" dirty="0"/>
          </a:p>
        </p:txBody>
      </p:sp>
      <p:sp>
        <p:nvSpPr>
          <p:cNvPr id="31" name="Shape 29"/>
          <p:cNvSpPr/>
          <p:nvPr/>
        </p:nvSpPr>
        <p:spPr>
          <a:xfrm>
            <a:off x="5303520" y="3785616"/>
            <a:ext cx="3383280" cy="0"/>
          </a:xfrm>
          <a:prstGeom prst="line">
            <a:avLst/>
          </a:prstGeom>
          <a:noFill/>
          <a:ln w="9525">
            <a:solidFill>
              <a:srgbClr val="D0D7E1"/>
            </a:solidFill>
            <a:prstDash val="solid"/>
          </a:ln>
        </p:spPr>
      </p:sp>
      <p:sp>
        <p:nvSpPr>
          <p:cNvPr id="32" name="Text 30"/>
          <p:cNvSpPr/>
          <p:nvPr/>
        </p:nvSpPr>
        <p:spPr>
          <a:xfrm>
            <a:off x="4663440" y="3858768"/>
            <a:ext cx="594360" cy="502920"/>
          </a:xfrm>
          <a:prstGeom prst="rect">
            <a:avLst/>
          </a:prstGeom>
          <a:noFill/>
          <a:ln/>
        </p:spPr>
        <p:txBody>
          <a:bodyPr wrap="square" lIns="0" tIns="0" rIns="0" bIns="0" rtlCol="0" anchor="ctr"/>
          <a:lstStyle/>
          <a:p>
            <a:pPr indent="0" marL="0">
              <a:buNone/>
            </a:pPr>
            <a:r>
              <a:rPr lang="en-US" sz="2200" b="1" dirty="0">
                <a:solidFill>
                  <a:srgbClr val="F2A33A"/>
                </a:solidFill>
                <a:latin typeface="Calibri" pitchFamily="34" charset="0"/>
                <a:ea typeface="Calibri" pitchFamily="34" charset="-122"/>
                <a:cs typeface="Calibri" pitchFamily="34" charset="-120"/>
              </a:rPr>
              <a:t>10</a:t>
            </a:r>
            <a:endParaRPr lang="en-US" sz="2200" dirty="0"/>
          </a:p>
        </p:txBody>
      </p:sp>
      <p:sp>
        <p:nvSpPr>
          <p:cNvPr id="33" name="Text 31"/>
          <p:cNvSpPr/>
          <p:nvPr/>
        </p:nvSpPr>
        <p:spPr>
          <a:xfrm>
            <a:off x="5303520" y="3858768"/>
            <a:ext cx="3383280" cy="502920"/>
          </a:xfrm>
          <a:prstGeom prst="rect">
            <a:avLst/>
          </a:prstGeom>
          <a:noFill/>
          <a:ln/>
        </p:spPr>
        <p:txBody>
          <a:bodyPr wrap="square" lIns="0" tIns="0" rIns="0" bIns="0" rtlCol="0" anchor="ctr"/>
          <a:lstStyle/>
          <a:p>
            <a:pPr indent="0" marL="0">
              <a:buNone/>
            </a:pPr>
            <a:r>
              <a:rPr lang="en-US" sz="1250" dirty="0">
                <a:solidFill>
                  <a:srgbClr val="1E2733"/>
                </a:solidFill>
                <a:latin typeface="Calibri" pitchFamily="34" charset="0"/>
                <a:ea typeface="Calibri" pitchFamily="34" charset="-122"/>
                <a:cs typeface="Calibri" pitchFamily="34" charset="-120"/>
              </a:rPr>
              <a:t>Reassess maturity every six months; let evidence drive the next step.</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3A5F"/>
        </a:solidFill>
      </p:bgPr>
    </p:bg>
    <p:spTree>
      <p:nvGrpSpPr>
        <p:cNvPr id="1" name=""/>
        <p:cNvGrpSpPr/>
        <p:nvPr/>
      </p:nvGrpSpPr>
      <p:grpSpPr>
        <a:xfrm>
          <a:off x="0" y="0"/>
          <a:ext cx="0" cy="0"/>
          <a:chOff x="0" y="0"/>
          <a:chExt cx="0" cy="0"/>
        </a:xfrm>
      </p:grpSpPr>
      <p:sp>
        <p:nvSpPr>
          <p:cNvPr id="2" name="Shape 0"/>
          <p:cNvSpPr/>
          <p:nvPr/>
        </p:nvSpPr>
        <p:spPr>
          <a:xfrm>
            <a:off x="8549640" y="0"/>
            <a:ext cx="594360" cy="5143500"/>
          </a:xfrm>
          <a:prstGeom prst="rect">
            <a:avLst/>
          </a:prstGeom>
          <a:solidFill>
            <a:srgbClr val="0F8B7D"/>
          </a:solidFill>
          <a:ln w="12700">
            <a:solidFill>
              <a:srgbClr val="0F8B7D"/>
            </a:solidFill>
            <a:prstDash val="solid"/>
          </a:ln>
        </p:spPr>
      </p:sp>
      <p:sp>
        <p:nvSpPr>
          <p:cNvPr id="3" name="Shape 1"/>
          <p:cNvSpPr/>
          <p:nvPr/>
        </p:nvSpPr>
        <p:spPr>
          <a:xfrm>
            <a:off x="8549640" y="4023360"/>
            <a:ext cx="594360" cy="1120140"/>
          </a:xfrm>
          <a:prstGeom prst="rect">
            <a:avLst/>
          </a:prstGeom>
          <a:solidFill>
            <a:srgbClr val="F2A33A"/>
          </a:solidFill>
          <a:ln w="12700">
            <a:solidFill>
              <a:srgbClr val="F2A33A"/>
            </a:solidFill>
            <a:prstDash val="solid"/>
          </a:ln>
        </p:spPr>
      </p:sp>
      <p:sp>
        <p:nvSpPr>
          <p:cNvPr id="4" name="Text 2"/>
          <p:cNvSpPr/>
          <p:nvPr/>
        </p:nvSpPr>
        <p:spPr>
          <a:xfrm>
            <a:off x="548640" y="411480"/>
            <a:ext cx="4572000" cy="274320"/>
          </a:xfrm>
          <a:prstGeom prst="rect">
            <a:avLst/>
          </a:prstGeom>
          <a:noFill/>
          <a:ln/>
        </p:spPr>
        <p:txBody>
          <a:bodyPr wrap="square" lIns="0" tIns="0" rIns="0" bIns="0" rtlCol="0" anchor="t"/>
          <a:lstStyle/>
          <a:p>
            <a:pPr indent="0" marL="0">
              <a:buNone/>
            </a:pPr>
            <a:r>
              <a:rPr lang="en-US" sz="1200" b="1" spc="400" kern="0" dirty="0">
                <a:solidFill>
                  <a:srgbClr val="F2A33A"/>
                </a:solidFill>
                <a:latin typeface="Calibri" pitchFamily="34" charset="0"/>
                <a:ea typeface="Calibri" pitchFamily="34" charset="-122"/>
                <a:cs typeface="Calibri" pitchFamily="34" charset="-120"/>
              </a:rPr>
              <a:t>NEXT STEPS</a:t>
            </a:r>
            <a:endParaRPr lang="en-US" sz="1200" dirty="0"/>
          </a:p>
        </p:txBody>
      </p:sp>
      <p:sp>
        <p:nvSpPr>
          <p:cNvPr id="5" name="Text 3"/>
          <p:cNvSpPr/>
          <p:nvPr/>
        </p:nvSpPr>
        <p:spPr>
          <a:xfrm>
            <a:off x="548640" y="713232"/>
            <a:ext cx="7680960" cy="594360"/>
          </a:xfrm>
          <a:prstGeom prst="rect">
            <a:avLst/>
          </a:prstGeom>
          <a:noFill/>
          <a:ln/>
        </p:spPr>
        <p:txBody>
          <a:bodyPr wrap="square" lIns="0" tIns="0" rIns="0" bIns="0" rtlCol="0" anchor="t"/>
          <a:lstStyle/>
          <a:p>
            <a:pPr indent="0" marL="0">
              <a:buNone/>
            </a:pPr>
            <a:r>
              <a:rPr lang="en-US" sz="3200" b="1" dirty="0">
                <a:solidFill>
                  <a:srgbClr val="FFFFFF"/>
                </a:solidFill>
                <a:latin typeface="Calibri" pitchFamily="34" charset="0"/>
                <a:ea typeface="Calibri" pitchFamily="34" charset="-122"/>
                <a:cs typeface="Calibri" pitchFamily="34" charset="-120"/>
              </a:rPr>
              <a:t>Your next steps</a:t>
            </a:r>
            <a:endParaRPr lang="en-US" sz="3200" dirty="0"/>
          </a:p>
        </p:txBody>
      </p:sp>
      <p:sp>
        <p:nvSpPr>
          <p:cNvPr id="6" name="Shape 4"/>
          <p:cNvSpPr/>
          <p:nvPr/>
        </p:nvSpPr>
        <p:spPr>
          <a:xfrm>
            <a:off x="548640" y="1600200"/>
            <a:ext cx="2514600" cy="1920240"/>
          </a:xfrm>
          <a:prstGeom prst="rect">
            <a:avLst/>
          </a:prstGeom>
          <a:solidFill>
            <a:srgbClr val="2C4A70"/>
          </a:solidFill>
          <a:ln w="12700">
            <a:solidFill>
              <a:srgbClr val="2C4A70"/>
            </a:solidFill>
            <a:prstDash val="solid"/>
          </a:ln>
        </p:spPr>
      </p:sp>
      <p:sp>
        <p:nvSpPr>
          <p:cNvPr id="7" name="Shape 5"/>
          <p:cNvSpPr/>
          <p:nvPr/>
        </p:nvSpPr>
        <p:spPr>
          <a:xfrm>
            <a:off x="548640" y="1600200"/>
            <a:ext cx="64008" cy="1920240"/>
          </a:xfrm>
          <a:prstGeom prst="rect">
            <a:avLst/>
          </a:prstGeom>
          <a:solidFill>
            <a:srgbClr val="F2A33A"/>
          </a:solidFill>
          <a:ln w="12700">
            <a:solidFill>
              <a:srgbClr val="F2A33A"/>
            </a:solidFill>
            <a:prstDash val="solid"/>
          </a:ln>
        </p:spPr>
      </p:sp>
      <p:sp>
        <p:nvSpPr>
          <p:cNvPr id="8" name="Shape 6"/>
          <p:cNvSpPr/>
          <p:nvPr/>
        </p:nvSpPr>
        <p:spPr>
          <a:xfrm>
            <a:off x="777240" y="1783080"/>
            <a:ext cx="502920" cy="502920"/>
          </a:xfrm>
          <a:prstGeom prst="ellipse">
            <a:avLst/>
          </a:prstGeom>
          <a:solidFill>
            <a:srgbClr val="0F8B7D"/>
          </a:solidFill>
          <a:ln w="12700">
            <a:solidFill>
              <a:srgbClr val="0F8B7D"/>
            </a:solidFill>
            <a:prstDash val="solid"/>
          </a:ln>
        </p:spPr>
      </p:sp>
      <p:pic>
        <p:nvPicPr>
          <p:cNvPr id="9" name="Image 0" descr="artifacts/.metadata/Unified_AI_Adoption_Workshop.pptx/icons/i27.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02970" y="1908810"/>
            <a:ext cx="251460" cy="251460"/>
          </a:xfrm>
          <a:prstGeom prst="rect">
            <a:avLst/>
          </a:prstGeom>
        </p:spPr>
      </p:pic>
      <p:sp>
        <p:nvSpPr>
          <p:cNvPr id="10" name="Text 7"/>
          <p:cNvSpPr/>
          <p:nvPr/>
        </p:nvSpPr>
        <p:spPr>
          <a:xfrm>
            <a:off x="777240" y="2423160"/>
            <a:ext cx="2148840" cy="347472"/>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Assess</a:t>
            </a:r>
            <a:endParaRPr lang="en-US" sz="1600" dirty="0"/>
          </a:p>
        </p:txBody>
      </p:sp>
      <p:sp>
        <p:nvSpPr>
          <p:cNvPr id="11" name="Text 8"/>
          <p:cNvSpPr/>
          <p:nvPr/>
        </p:nvSpPr>
        <p:spPr>
          <a:xfrm>
            <a:off x="777240" y="2788920"/>
            <a:ext cx="2148840" cy="685800"/>
          </a:xfrm>
          <a:prstGeom prst="rect">
            <a:avLst/>
          </a:prstGeom>
          <a:noFill/>
          <a:ln/>
        </p:spPr>
        <p:txBody>
          <a:bodyPr wrap="square" lIns="0" tIns="0" rIns="0" bIns="0" rtlCol="0" anchor="t"/>
          <a:lstStyle/>
          <a:p>
            <a:pPr indent="0" marL="0">
              <a:buNone/>
            </a:pPr>
            <a:r>
              <a:rPr lang="en-US" sz="1150" dirty="0">
                <a:solidFill>
                  <a:srgbClr val="DCE6F0"/>
                </a:solidFill>
                <a:latin typeface="Calibri" pitchFamily="34" charset="0"/>
                <a:ea typeface="Calibri" pitchFamily="34" charset="-122"/>
                <a:cs typeface="Calibri" pitchFamily="34" charset="-120"/>
              </a:rPr>
              <a:t>Run the self-assessment with a cross-functional group this month.</a:t>
            </a:r>
            <a:endParaRPr lang="en-US" sz="1150" dirty="0"/>
          </a:p>
        </p:txBody>
      </p:sp>
      <p:sp>
        <p:nvSpPr>
          <p:cNvPr id="12" name="Shape 9"/>
          <p:cNvSpPr/>
          <p:nvPr/>
        </p:nvSpPr>
        <p:spPr>
          <a:xfrm>
            <a:off x="3200400" y="1600200"/>
            <a:ext cx="2514600" cy="1920240"/>
          </a:xfrm>
          <a:prstGeom prst="rect">
            <a:avLst/>
          </a:prstGeom>
          <a:solidFill>
            <a:srgbClr val="2C4A70"/>
          </a:solidFill>
          <a:ln w="12700">
            <a:solidFill>
              <a:srgbClr val="2C4A70"/>
            </a:solidFill>
            <a:prstDash val="solid"/>
          </a:ln>
        </p:spPr>
      </p:sp>
      <p:sp>
        <p:nvSpPr>
          <p:cNvPr id="13" name="Shape 10"/>
          <p:cNvSpPr/>
          <p:nvPr/>
        </p:nvSpPr>
        <p:spPr>
          <a:xfrm>
            <a:off x="3200400" y="1600200"/>
            <a:ext cx="64008" cy="1920240"/>
          </a:xfrm>
          <a:prstGeom prst="rect">
            <a:avLst/>
          </a:prstGeom>
          <a:solidFill>
            <a:srgbClr val="F2A33A"/>
          </a:solidFill>
          <a:ln w="12700">
            <a:solidFill>
              <a:srgbClr val="F2A33A"/>
            </a:solidFill>
            <a:prstDash val="solid"/>
          </a:ln>
        </p:spPr>
      </p:sp>
      <p:sp>
        <p:nvSpPr>
          <p:cNvPr id="14" name="Shape 11"/>
          <p:cNvSpPr/>
          <p:nvPr/>
        </p:nvSpPr>
        <p:spPr>
          <a:xfrm>
            <a:off x="3429000" y="1783080"/>
            <a:ext cx="502920" cy="502920"/>
          </a:xfrm>
          <a:prstGeom prst="ellipse">
            <a:avLst/>
          </a:prstGeom>
          <a:solidFill>
            <a:srgbClr val="0F8B7D"/>
          </a:solidFill>
          <a:ln w="12700">
            <a:solidFill>
              <a:srgbClr val="0F8B7D"/>
            </a:solidFill>
            <a:prstDash val="solid"/>
          </a:ln>
        </p:spPr>
      </p:sp>
      <p:pic>
        <p:nvPicPr>
          <p:cNvPr id="15" name="Image 1" descr="artifacts/.metadata/Unified_AI_Adoption_Workshop.pptx/icons/i28.sv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54730" y="1908810"/>
            <a:ext cx="251460" cy="251460"/>
          </a:xfrm>
          <a:prstGeom prst="rect">
            <a:avLst/>
          </a:prstGeom>
        </p:spPr>
      </p:pic>
      <p:sp>
        <p:nvSpPr>
          <p:cNvPr id="16" name="Text 12"/>
          <p:cNvSpPr/>
          <p:nvPr/>
        </p:nvSpPr>
        <p:spPr>
          <a:xfrm>
            <a:off x="3429000" y="2423160"/>
            <a:ext cx="2148840" cy="347472"/>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Prioritise</a:t>
            </a:r>
            <a:endParaRPr lang="en-US" sz="1600" dirty="0"/>
          </a:p>
        </p:txBody>
      </p:sp>
      <p:sp>
        <p:nvSpPr>
          <p:cNvPr id="17" name="Text 13"/>
          <p:cNvSpPr/>
          <p:nvPr/>
        </p:nvSpPr>
        <p:spPr>
          <a:xfrm>
            <a:off x="3429000" y="2788920"/>
            <a:ext cx="2148840" cy="685800"/>
          </a:xfrm>
          <a:prstGeom prst="rect">
            <a:avLst/>
          </a:prstGeom>
          <a:noFill/>
          <a:ln/>
        </p:spPr>
        <p:txBody>
          <a:bodyPr wrap="square" lIns="0" tIns="0" rIns="0" bIns="0" rtlCol="0" anchor="t"/>
          <a:lstStyle/>
          <a:p>
            <a:pPr indent="0" marL="0">
              <a:buNone/>
            </a:pPr>
            <a:r>
              <a:rPr lang="en-US" sz="1150" dirty="0">
                <a:solidFill>
                  <a:srgbClr val="DCE6F0"/>
                </a:solidFill>
                <a:latin typeface="Calibri" pitchFamily="34" charset="0"/>
                <a:ea typeface="Calibri" pitchFamily="34" charset="-122"/>
                <a:cs typeface="Calibri" pitchFamily="34" charset="-120"/>
              </a:rPr>
              <a:t>Choose 3 to 5 lead use cases with the use-case canvas (playbook Appendix B).</a:t>
            </a:r>
            <a:endParaRPr lang="en-US" sz="1150" dirty="0"/>
          </a:p>
        </p:txBody>
      </p:sp>
      <p:sp>
        <p:nvSpPr>
          <p:cNvPr id="18" name="Shape 14"/>
          <p:cNvSpPr/>
          <p:nvPr/>
        </p:nvSpPr>
        <p:spPr>
          <a:xfrm>
            <a:off x="5852160" y="1600200"/>
            <a:ext cx="2514600" cy="1920240"/>
          </a:xfrm>
          <a:prstGeom prst="rect">
            <a:avLst/>
          </a:prstGeom>
          <a:solidFill>
            <a:srgbClr val="2C4A70"/>
          </a:solidFill>
          <a:ln w="12700">
            <a:solidFill>
              <a:srgbClr val="2C4A70"/>
            </a:solidFill>
            <a:prstDash val="solid"/>
          </a:ln>
        </p:spPr>
      </p:sp>
      <p:sp>
        <p:nvSpPr>
          <p:cNvPr id="19" name="Shape 15"/>
          <p:cNvSpPr/>
          <p:nvPr/>
        </p:nvSpPr>
        <p:spPr>
          <a:xfrm>
            <a:off x="5852160" y="1600200"/>
            <a:ext cx="64008" cy="1920240"/>
          </a:xfrm>
          <a:prstGeom prst="rect">
            <a:avLst/>
          </a:prstGeom>
          <a:solidFill>
            <a:srgbClr val="F2A33A"/>
          </a:solidFill>
          <a:ln w="12700">
            <a:solidFill>
              <a:srgbClr val="F2A33A"/>
            </a:solidFill>
            <a:prstDash val="solid"/>
          </a:ln>
        </p:spPr>
      </p:sp>
      <p:sp>
        <p:nvSpPr>
          <p:cNvPr id="20" name="Shape 16"/>
          <p:cNvSpPr/>
          <p:nvPr/>
        </p:nvSpPr>
        <p:spPr>
          <a:xfrm>
            <a:off x="6080760" y="1783080"/>
            <a:ext cx="502920" cy="502920"/>
          </a:xfrm>
          <a:prstGeom prst="ellipse">
            <a:avLst/>
          </a:prstGeom>
          <a:solidFill>
            <a:srgbClr val="0F8B7D"/>
          </a:solidFill>
          <a:ln w="12700">
            <a:solidFill>
              <a:srgbClr val="0F8B7D"/>
            </a:solidFill>
            <a:prstDash val="solid"/>
          </a:ln>
        </p:spPr>
      </p:sp>
      <p:pic>
        <p:nvPicPr>
          <p:cNvPr id="21" name="Image 2" descr="artifacts/.metadata/Unified_AI_Adoption_Workshop.pptx/icons/i29.sv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06490" y="1908810"/>
            <a:ext cx="251460" cy="251460"/>
          </a:xfrm>
          <a:prstGeom prst="rect">
            <a:avLst/>
          </a:prstGeom>
        </p:spPr>
      </p:pic>
      <p:sp>
        <p:nvSpPr>
          <p:cNvPr id="22" name="Text 17"/>
          <p:cNvSpPr/>
          <p:nvPr/>
        </p:nvSpPr>
        <p:spPr>
          <a:xfrm>
            <a:off x="6080760" y="2423160"/>
            <a:ext cx="2148840" cy="347472"/>
          </a:xfrm>
          <a:prstGeom prst="rect">
            <a:avLst/>
          </a:prstGeom>
          <a:noFill/>
          <a:ln/>
        </p:spPr>
        <p:txBody>
          <a:bodyPr wrap="square" lIns="0" tIns="0" rIns="0" bIns="0" rtlCol="0" anchor="t"/>
          <a:lstStyle/>
          <a:p>
            <a:pPr indent="0" marL="0">
              <a:buNone/>
            </a:pPr>
            <a:r>
              <a:rPr lang="en-US" sz="1600" b="1" dirty="0">
                <a:solidFill>
                  <a:srgbClr val="FFFFFF"/>
                </a:solidFill>
                <a:latin typeface="Calibri" pitchFamily="34" charset="0"/>
                <a:ea typeface="Calibri" pitchFamily="34" charset="-122"/>
                <a:cs typeface="Calibri" pitchFamily="34" charset="-120"/>
              </a:rPr>
              <a:t>Plan</a:t>
            </a:r>
            <a:endParaRPr lang="en-US" sz="1600" dirty="0"/>
          </a:p>
        </p:txBody>
      </p:sp>
      <p:sp>
        <p:nvSpPr>
          <p:cNvPr id="23" name="Text 18"/>
          <p:cNvSpPr/>
          <p:nvPr/>
        </p:nvSpPr>
        <p:spPr>
          <a:xfrm>
            <a:off x="6080760" y="2788920"/>
            <a:ext cx="2148840" cy="685800"/>
          </a:xfrm>
          <a:prstGeom prst="rect">
            <a:avLst/>
          </a:prstGeom>
          <a:noFill/>
          <a:ln/>
        </p:spPr>
        <p:txBody>
          <a:bodyPr wrap="square" lIns="0" tIns="0" rIns="0" bIns="0" rtlCol="0" anchor="t"/>
          <a:lstStyle/>
          <a:p>
            <a:pPr indent="0" marL="0">
              <a:buNone/>
            </a:pPr>
            <a:r>
              <a:rPr lang="en-US" sz="1150" dirty="0">
                <a:solidFill>
                  <a:srgbClr val="DCE6F0"/>
                </a:solidFill>
                <a:latin typeface="Calibri" pitchFamily="34" charset="0"/>
                <a:ea typeface="Calibri" pitchFamily="34" charset="-122"/>
                <a:cs typeface="Calibri" pitchFamily="34" charset="-120"/>
              </a:rPr>
              <a:t>Agree a 90-day plan with named owners and a governance gate at the end.</a:t>
            </a:r>
            <a:endParaRPr lang="en-US" sz="1150" dirty="0"/>
          </a:p>
        </p:txBody>
      </p:sp>
      <p:sp>
        <p:nvSpPr>
          <p:cNvPr id="24" name="Text 19"/>
          <p:cNvSpPr/>
          <p:nvPr/>
        </p:nvSpPr>
        <p:spPr>
          <a:xfrm>
            <a:off x="548640" y="3749040"/>
            <a:ext cx="7772400" cy="365760"/>
          </a:xfrm>
          <a:prstGeom prst="rect">
            <a:avLst/>
          </a:prstGeom>
          <a:noFill/>
          <a:ln/>
        </p:spPr>
        <p:txBody>
          <a:bodyPr wrap="square" lIns="0" tIns="0" rIns="0" bIns="0" rtlCol="0" anchor="t"/>
          <a:lstStyle/>
          <a:p>
            <a:pPr indent="0" marL="0">
              <a:buNone/>
            </a:pPr>
            <a:r>
              <a:rPr lang="en-US" sz="1100" b="1" dirty="0">
                <a:solidFill>
                  <a:srgbClr val="7FD1C7"/>
                </a:solidFill>
                <a:latin typeface="Calibri" pitchFamily="34" charset="0"/>
                <a:ea typeface="Calibri" pitchFamily="34" charset="-122"/>
                <a:cs typeface="Calibri" pitchFamily="34" charset="-120"/>
              </a:rPr>
              <a:t>Resources: </a:t>
            </a:r>
            <a:pPr indent="0" marL="0">
              <a:buNone/>
            </a:pPr>
            <a:r>
              <a:rPr lang="en-US" sz="1100" dirty="0">
                <a:solidFill>
                  <a:srgbClr val="B8C7D9"/>
                </a:solidFill>
                <a:latin typeface="Calibri" pitchFamily="34" charset="0"/>
                <a:ea typeface="Calibri" pitchFamily="34" charset="-122"/>
                <a:cs typeface="Calibri" pitchFamily="34" charset="-120"/>
              </a:rPr>
              <a:t>The Unified AI Adoption Framework playbook  ·  AI_Maturity_Self_Assessment.xlsx  ·  Worked examples: Northwind and Contoso</a:t>
            </a:r>
            <a:endParaRPr lang="en-US" sz="1100" dirty="0"/>
          </a:p>
        </p:txBody>
      </p:sp>
      <p:sp>
        <p:nvSpPr>
          <p:cNvPr id="25" name="Text 20"/>
          <p:cNvSpPr/>
          <p:nvPr/>
        </p:nvSpPr>
        <p:spPr>
          <a:xfrm>
            <a:off x="548640" y="4251960"/>
            <a:ext cx="7772400" cy="411480"/>
          </a:xfrm>
          <a:prstGeom prst="rect">
            <a:avLst/>
          </a:prstGeom>
          <a:noFill/>
          <a:ln/>
        </p:spPr>
        <p:txBody>
          <a:bodyPr wrap="square" lIns="0" tIns="0" rIns="0" bIns="0" rtlCol="0" anchor="t"/>
          <a:lstStyle/>
          <a:p>
            <a:pPr indent="0" marL="0">
              <a:buNone/>
            </a:pPr>
            <a:r>
              <a:rPr lang="en-US" sz="2000" b="1" dirty="0">
                <a:solidFill>
                  <a:srgbClr val="F2A33A"/>
                </a:solidFill>
                <a:latin typeface="Calibri" pitchFamily="34" charset="0"/>
                <a:ea typeface="Calibri" pitchFamily="34" charset="-122"/>
                <a:cs typeface="Calibri" pitchFamily="34" charset="-120"/>
              </a:rPr>
              <a:t>Questions and discussion</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
  <Relationship Id="rId1" Type="http://schemas.microsoft.com/office/2011/relationships/webextension" Target="webextension1.xml"/>
</Relationships>
</file>

<file path=ppt/webextensions/taskpanes.xml><?xml version="1.0" encoding="utf-8"?>
<wetp:taskpanes xmlns:wetp="http://schemas.microsoft.com/office/webextensions/taskpanes/2010/11">
  <wetp:taskpane dockstate="right" visibility="1"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10111E9-26C8-4BF5-A6E0-85AD26DC7E58}">
  <we:reference id="WA200010606" version="1.0.10036.0" store="en-us" storeType="OMEX"/>
  <we:alternateReferences/>
  <we:properties>
    <we:property name="Office.AutoShowTaskpaneWithDocument" value="true"/>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Unified AI Adoption Framework: Workshop</dc:title>
  <dc:subject>PptxGenJS Presentation</dc:subject>
  <dc:creator>The Unified AI Adoption Framework</dc:creator>
  <cp:lastModifiedBy>The Unified AI Adoption Framework</cp:lastModifiedBy>
  <cp:revision>1</cp:revision>
  <dcterms:created xsi:type="dcterms:W3CDTF">2026-10-05T11:16:02Z</dcterms:created>
  <dcterms:modified xsi:type="dcterms:W3CDTF">2026-10-05T11:16:02Z</dcterms:modified>
</cp:coreProperties>
</file>